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5"/>
    <p:sldMasterId id="2147483671" r:id="rId6"/>
  </p:sldMasterIdLst>
  <p:notesMasterIdLst>
    <p:notesMasterId r:id="rId7"/>
  </p:notesMasterIdLst>
  <p:sldIdLst>
    <p:sldId id="256" r:id="rId8"/>
    <p:sldId id="257" r:id="rId9"/>
    <p:sldId id="258" r:id="rId10"/>
    <p:sldId id="259" r:id="rId11"/>
    <p:sldId id="260" r:id="rId12"/>
  </p:sldIdLst>
  <p:sldSz cy="10058400" cx="7772400"/>
  <p:notesSz cx="6858000" cy="9144000"/>
  <p:embeddedFontLst>
    <p:embeddedFont>
      <p:font typeface="Halant"/>
      <p:regular r:id="rId13"/>
      <p:bold r:id="rId14"/>
    </p:embeddedFont>
    <p:embeddedFont>
      <p:font typeface="Inter"/>
      <p:regular r:id="rId15"/>
      <p:bold r:id="rId16"/>
      <p:italic r:id="rId17"/>
      <p:boldItalic r:id="rId18"/>
    </p:embeddedFont>
    <p:embeddedFont>
      <p:font typeface="Plus Jakarta Sans Medium"/>
      <p:regular r:id="rId19"/>
      <p:bold r:id="rId20"/>
      <p:italic r:id="rId21"/>
      <p:boldItalic r:id="rId2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448">
          <p15:clr>
            <a:srgbClr val="A4A3A4"/>
          </p15:clr>
        </p15:guide>
        <p15:guide id="3" pos="295">
          <p15:clr>
            <a:srgbClr val="747775"/>
          </p15:clr>
        </p15:guide>
        <p15:guide id="4" pos="4601">
          <p15:clr>
            <a:srgbClr val="747775"/>
          </p15:clr>
        </p15:guide>
        <p15:guide id="5" orient="horz" pos="616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B19A1F30-065F-427E-A959-F317D95ADAA5}">
  <a:tblStyle styleId="{B19A1F30-065F-427E-A959-F317D95ADAA5}"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 pos="295"/>
        <p:guide pos="4601"/>
        <p:guide pos="6160" orient="horz"/>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PlusJakartaSansMedium-bold.fntdata"/><Relationship Id="rId11" Type="http://schemas.openxmlformats.org/officeDocument/2006/relationships/slide" Target="slides/slide4.xml"/><Relationship Id="rId22" Type="http://schemas.openxmlformats.org/officeDocument/2006/relationships/font" Target="fonts/PlusJakartaSansMedium-boldItalic.fntdata"/><Relationship Id="rId10" Type="http://schemas.openxmlformats.org/officeDocument/2006/relationships/slide" Target="slides/slide3.xml"/><Relationship Id="rId21" Type="http://schemas.openxmlformats.org/officeDocument/2006/relationships/font" Target="fonts/PlusJakartaSansMedium-italic.fntdata"/><Relationship Id="rId13" Type="http://schemas.openxmlformats.org/officeDocument/2006/relationships/font" Target="fonts/Halant-regular.fntdata"/><Relationship Id="rId12" Type="http://schemas.openxmlformats.org/officeDocument/2006/relationships/slide" Target="slides/slide5.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15" Type="http://schemas.openxmlformats.org/officeDocument/2006/relationships/font" Target="fonts/Inter-regular.fntdata"/><Relationship Id="rId14" Type="http://schemas.openxmlformats.org/officeDocument/2006/relationships/font" Target="fonts/Halant-bold.fntdata"/><Relationship Id="rId17" Type="http://schemas.openxmlformats.org/officeDocument/2006/relationships/font" Target="fonts/Inter-italic.fntdata"/><Relationship Id="rId16" Type="http://schemas.openxmlformats.org/officeDocument/2006/relationships/font" Target="fonts/Inter-bold.fntdata"/><Relationship Id="rId5" Type="http://schemas.openxmlformats.org/officeDocument/2006/relationships/slideMaster" Target="slideMasters/slideMaster1.xml"/><Relationship Id="rId19" Type="http://schemas.openxmlformats.org/officeDocument/2006/relationships/font" Target="fonts/PlusJakartaSansMedium-regular.fntdata"/><Relationship Id="rId6" Type="http://schemas.openxmlformats.org/officeDocument/2006/relationships/slideMaster" Target="slideMasters/slideMaster2.xml"/><Relationship Id="rId18" Type="http://schemas.openxmlformats.org/officeDocument/2006/relationships/font" Target="fonts/Inter-boldItalic.fntdata"/><Relationship Id="rId7" Type="http://schemas.openxmlformats.org/officeDocument/2006/relationships/notesMaster" Target="notesMasters/notesMaster1.xml"/><Relationship Id="rId8"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347bca89144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347bca8914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g347bca89144_0_6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12" name="Google Shape;112;g347bca89144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g347bca89144_0_8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5" name="Google Shape;125;g347bca89144_0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g30b2967ac07_0_9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37" name="Google Shape;137;g30b2967ac07_0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3400b4d5416_0_5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58" name="Google Shape;158;g3400b4d5416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2" name="Google Shape;12;p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47" name="Google Shape;47;p1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56" name="Google Shape;56;p14"/>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57" name="Google Shape;57;p1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60" name="Google Shape;60;p1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3" name="Google Shape;63;p16"/>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64" name="Google Shape;64;p1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7" name="Google Shape;67;p17"/>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8" name="Google Shape;68;p17"/>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9" name="Google Shape;69;p1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72" name="Google Shape;72;p1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75" name="Google Shape;75;p19"/>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76" name="Google Shape;76;p1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79" name="Google Shape;79;p2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83" name="Google Shape;83;p21"/>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84" name="Google Shape;84;p21"/>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85" name="Google Shape;85;p2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5" name="Google Shape;15;p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88" name="Google Shape;88;p2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91" name="Google Shape;91;p23"/>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92" name="Google Shape;92;p2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9" name="Google Shape;19;p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4" name="Google Shape;24;p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7" name="Google Shape;27;p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31" name="Google Shape;31;p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34" name="Google Shape;34;p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40" name="Google Shape;40;p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43" name="Google Shape;43;p1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3.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8" name="Google Shape;8;p1"/>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52" name="Google Shape;52;p13"/>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53" name="Google Shape;53;p13"/>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7.png"/><Relationship Id="rId5" Type="http://schemas.openxmlformats.org/officeDocument/2006/relationships/image" Target="../media/image14.png"/><Relationship Id="rId6"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6.png"/><Relationship Id="rId4" Type="http://schemas.openxmlformats.org/officeDocument/2006/relationships/image" Target="../media/image1.png"/><Relationship Id="rId9" Type="http://schemas.openxmlformats.org/officeDocument/2006/relationships/image" Target="../media/image12.png"/><Relationship Id="rId5" Type="http://schemas.openxmlformats.org/officeDocument/2006/relationships/image" Target="../media/image11.png"/><Relationship Id="rId6" Type="http://schemas.openxmlformats.org/officeDocument/2006/relationships/image" Target="../media/image13.png"/><Relationship Id="rId7" Type="http://schemas.openxmlformats.org/officeDocument/2006/relationships/image" Target="../media/image16.jpg"/><Relationship Id="rId8" Type="http://schemas.openxmlformats.org/officeDocument/2006/relationships/image" Target="../media/image4.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6.png"/><Relationship Id="rId5" Type="http://schemas.openxmlformats.org/officeDocument/2006/relationships/image" Target="../media/image15.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8" name="Shape 98"/>
        <p:cNvGrpSpPr/>
        <p:nvPr/>
      </p:nvGrpSpPr>
      <p:grpSpPr>
        <a:xfrm>
          <a:off x="0" y="0"/>
          <a:ext cx="0" cy="0"/>
          <a:chOff x="0" y="0"/>
          <a:chExt cx="0" cy="0"/>
        </a:xfrm>
      </p:grpSpPr>
      <p:sp>
        <p:nvSpPr>
          <p:cNvPr id="99" name="Google Shape;99;p25"/>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Visual Analysis Support</a:t>
            </a:r>
            <a:endParaRPr sz="1900">
              <a:solidFill>
                <a:schemeClr val="dk1"/>
              </a:solidFill>
              <a:latin typeface="Halant"/>
              <a:ea typeface="Halant"/>
              <a:cs typeface="Halant"/>
              <a:sym typeface="Halant"/>
            </a:endParaRPr>
          </a:p>
        </p:txBody>
      </p:sp>
      <p:pic>
        <p:nvPicPr>
          <p:cNvPr id="100" name="Google Shape;100;p2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01" name="Google Shape;101;p2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02" name="Google Shape;102;p25"/>
          <p:cNvSpPr txBox="1"/>
          <p:nvPr/>
        </p:nvSpPr>
        <p:spPr>
          <a:xfrm>
            <a:off x="730950" y="802700"/>
            <a:ext cx="6310500" cy="1536900"/>
          </a:xfrm>
          <a:prstGeom prst="rect">
            <a:avLst/>
          </a:prstGeom>
          <a:noFill/>
          <a:ln cap="flat" cmpd="sng" w="9525">
            <a:solidFill>
              <a:srgbClr val="B7B7B7"/>
            </a:solidFill>
            <a:prstDash val="solid"/>
            <a:round/>
            <a:headEnd len="sm" w="sm" type="none"/>
            <a:tailEnd len="sm" w="sm" type="none"/>
          </a:ln>
        </p:spPr>
        <p:txBody>
          <a:bodyPr anchorCtr="0" anchor="ctr" bIns="116050" lIns="116050" spcFirstLastPara="1" rIns="116050" wrap="square" tIns="116050">
            <a:noAutofit/>
          </a:bodyPr>
          <a:lstStyle/>
          <a:p>
            <a:pPr indent="0" lvl="0" marL="0" rtl="0" algn="l">
              <a:lnSpc>
                <a:spcPct val="100000"/>
              </a:lnSpc>
              <a:spcBef>
                <a:spcPts val="1200"/>
              </a:spcBef>
              <a:spcAft>
                <a:spcPts val="0"/>
              </a:spcAft>
              <a:buClr>
                <a:schemeClr val="dk1"/>
              </a:buClr>
              <a:buSzPts val="1100"/>
              <a:buFont typeface="Arial"/>
              <a:buNone/>
            </a:pPr>
            <a:r>
              <a:rPr lang="en" sz="1200">
                <a:solidFill>
                  <a:schemeClr val="dk1"/>
                </a:solidFill>
                <a:latin typeface="Halant"/>
                <a:ea typeface="Halant"/>
                <a:cs typeface="Halant"/>
                <a:sym typeface="Halant"/>
              </a:rPr>
              <a:t>Being able to analyze visual images—like paintings, photographs, political cartoons, and posters—is an important skill for understanding history. These images are more than just art; they are historical evidence created during or about a specific time. They help us see what people valued, feared, or believed, and they often show details that words alone can’t capture.</a:t>
            </a:r>
            <a:endParaRPr sz="1200">
              <a:solidFill>
                <a:schemeClr val="dk1"/>
              </a:solidFill>
              <a:latin typeface="Halant"/>
              <a:ea typeface="Halant"/>
              <a:cs typeface="Halant"/>
              <a:sym typeface="Halant"/>
            </a:endParaRPr>
          </a:p>
          <a:p>
            <a:pPr indent="0" lvl="0" marL="0" rtl="0" algn="l">
              <a:lnSpc>
                <a:spcPct val="100000"/>
              </a:lnSpc>
              <a:spcBef>
                <a:spcPts val="1200"/>
              </a:spcBef>
              <a:spcAft>
                <a:spcPts val="1200"/>
              </a:spcAft>
              <a:buClr>
                <a:schemeClr val="dk1"/>
              </a:buClr>
              <a:buSzPts val="1100"/>
              <a:buFont typeface="Arial"/>
              <a:buNone/>
            </a:pPr>
            <a:r>
              <a:rPr lang="en" sz="1200">
                <a:solidFill>
                  <a:schemeClr val="dk1"/>
                </a:solidFill>
                <a:latin typeface="Halant"/>
                <a:ea typeface="Halant"/>
                <a:cs typeface="Halant"/>
                <a:sym typeface="Halant"/>
              </a:rPr>
              <a:t>Learning to "read" an image helps us think critically, ask good questions, and make connections between the past and the present. Just like a primary source document, a historical image tells a story—if you know how to look closely!</a:t>
            </a:r>
            <a:endParaRPr i="1" sz="1200">
              <a:solidFill>
                <a:schemeClr val="dk1"/>
              </a:solidFill>
              <a:latin typeface="Halant"/>
              <a:ea typeface="Halant"/>
              <a:cs typeface="Halant"/>
              <a:sym typeface="Halant"/>
            </a:endParaRPr>
          </a:p>
        </p:txBody>
      </p:sp>
      <p:sp>
        <p:nvSpPr>
          <p:cNvPr id="103" name="Google Shape;103;p25"/>
          <p:cNvSpPr/>
          <p:nvPr/>
        </p:nvSpPr>
        <p:spPr>
          <a:xfrm>
            <a:off x="779025" y="2481075"/>
            <a:ext cx="3564600" cy="27768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04" name="Google Shape;104;p25"/>
          <p:cNvSpPr txBox="1"/>
          <p:nvPr/>
        </p:nvSpPr>
        <p:spPr>
          <a:xfrm>
            <a:off x="867400" y="4833975"/>
            <a:ext cx="3338700" cy="307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Source: </a:t>
            </a:r>
            <a:r>
              <a:rPr lang="en" sz="1000">
                <a:solidFill>
                  <a:srgbClr val="202122"/>
                </a:solidFill>
                <a:latin typeface="Inter"/>
                <a:ea typeface="Inter"/>
                <a:cs typeface="Inter"/>
                <a:sym typeface="Inter"/>
              </a:rPr>
              <a:t>W.D. Cooper, "Boston Tea Party", 1789. Public Domain.</a:t>
            </a:r>
            <a:endParaRPr sz="1200">
              <a:solidFill>
                <a:schemeClr val="dk1"/>
              </a:solidFill>
              <a:latin typeface="Inter"/>
              <a:ea typeface="Inter"/>
              <a:cs typeface="Inter"/>
              <a:sym typeface="Inter"/>
            </a:endParaRPr>
          </a:p>
        </p:txBody>
      </p:sp>
      <p:sp>
        <p:nvSpPr>
          <p:cNvPr id="105" name="Google Shape;105;p25"/>
          <p:cNvSpPr txBox="1"/>
          <p:nvPr/>
        </p:nvSpPr>
        <p:spPr>
          <a:xfrm>
            <a:off x="4481000" y="2401600"/>
            <a:ext cx="2560500" cy="2504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1 - Brainstorm: Read the source information and list what you know.</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304800" lvl="0" marL="457200" rtl="0" algn="l">
              <a:lnSpc>
                <a:spcPct val="2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___________________________</a:t>
            </a:r>
            <a:endParaRPr sz="1200">
              <a:solidFill>
                <a:schemeClr val="dk1"/>
              </a:solidFill>
              <a:latin typeface="Inter"/>
              <a:ea typeface="Inter"/>
              <a:cs typeface="Inter"/>
              <a:sym typeface="Inter"/>
            </a:endParaRPr>
          </a:p>
          <a:p>
            <a:pPr indent="-304800" lvl="0" marL="457200" rtl="0" algn="l">
              <a:lnSpc>
                <a:spcPct val="2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___________________________</a:t>
            </a:r>
            <a:endParaRPr sz="1200">
              <a:solidFill>
                <a:schemeClr val="dk1"/>
              </a:solidFill>
              <a:latin typeface="Inter"/>
              <a:ea typeface="Inter"/>
              <a:cs typeface="Inter"/>
              <a:sym typeface="Inter"/>
            </a:endParaRPr>
          </a:p>
          <a:p>
            <a:pPr indent="-304800" lvl="0" marL="457200" rtl="0" algn="l">
              <a:lnSpc>
                <a:spcPct val="2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___________________________</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___________________________</a:t>
            </a:r>
            <a:endParaRPr sz="1200">
              <a:solidFill>
                <a:schemeClr val="dk1"/>
              </a:solidFill>
              <a:latin typeface="Inter"/>
              <a:ea typeface="Inter"/>
              <a:cs typeface="Inter"/>
              <a:sym typeface="Inter"/>
            </a:endParaRPr>
          </a:p>
        </p:txBody>
      </p:sp>
      <p:sp>
        <p:nvSpPr>
          <p:cNvPr id="106" name="Google Shape;106;p25"/>
          <p:cNvSpPr txBox="1"/>
          <p:nvPr/>
        </p:nvSpPr>
        <p:spPr>
          <a:xfrm>
            <a:off x="469050" y="5181600"/>
            <a:ext cx="6834300" cy="3693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1200"/>
              </a:spcBef>
              <a:spcAft>
                <a:spcPts val="1200"/>
              </a:spcAft>
              <a:buNone/>
            </a:pPr>
            <a:r>
              <a:rPr i="1" lang="en" sz="1200">
                <a:solidFill>
                  <a:schemeClr val="dk1"/>
                </a:solidFill>
                <a:latin typeface="Inter"/>
                <a:ea typeface="Inter"/>
                <a:cs typeface="Inter"/>
                <a:sym typeface="Inter"/>
              </a:rPr>
              <a:t>Questions to consider when making observations and inferences:</a:t>
            </a:r>
            <a:endParaRPr sz="1200">
              <a:solidFill>
                <a:schemeClr val="dk1"/>
              </a:solidFill>
              <a:latin typeface="Inter"/>
              <a:ea typeface="Inter"/>
              <a:cs typeface="Inter"/>
              <a:sym typeface="Inter"/>
            </a:endParaRPr>
          </a:p>
        </p:txBody>
      </p:sp>
      <p:graphicFrame>
        <p:nvGraphicFramePr>
          <p:cNvPr id="107" name="Google Shape;107;p25"/>
          <p:cNvGraphicFramePr/>
          <p:nvPr/>
        </p:nvGraphicFramePr>
        <p:xfrm>
          <a:off x="381550" y="5591675"/>
          <a:ext cx="3000000" cy="3000000"/>
        </p:xfrm>
        <a:graphic>
          <a:graphicData uri="http://schemas.openxmlformats.org/drawingml/2006/table">
            <a:tbl>
              <a:tblPr>
                <a:noFill/>
                <a:tableStyleId>{B19A1F30-065F-427E-A959-F317D95ADAA5}</a:tableStyleId>
              </a:tblPr>
              <a:tblGrid>
                <a:gridCol w="3546500"/>
                <a:gridCol w="3546500"/>
              </a:tblGrid>
              <a:tr h="1710625">
                <a:tc>
                  <a:txBody>
                    <a:bodyPr/>
                    <a:lstStyle/>
                    <a:p>
                      <a:pPr indent="0" lvl="0" marL="0" rtl="0" algn="ctr">
                        <a:spcBef>
                          <a:spcPts val="0"/>
                        </a:spcBef>
                        <a:spcAft>
                          <a:spcPts val="0"/>
                        </a:spcAft>
                        <a:buNone/>
                      </a:pPr>
                      <a:r>
                        <a:rPr b="1" lang="en" sz="1200">
                          <a:latin typeface="Inter"/>
                          <a:ea typeface="Inter"/>
                          <a:cs typeface="Inter"/>
                          <a:sym typeface="Inter"/>
                        </a:rPr>
                        <a:t>DOK 1</a:t>
                      </a:r>
                      <a:endParaRPr b="1" sz="1200">
                        <a:latin typeface="Inter"/>
                        <a:ea typeface="Inter"/>
                        <a:cs typeface="Inter"/>
                        <a:sym typeface="Inter"/>
                      </a:endParaRPr>
                    </a:p>
                    <a:p>
                      <a:pPr indent="0" lvl="0" marL="0" rtl="0" algn="ctr">
                        <a:spcBef>
                          <a:spcPts val="0"/>
                        </a:spcBef>
                        <a:spcAft>
                          <a:spcPts val="0"/>
                        </a:spcAft>
                        <a:buNone/>
                      </a:pPr>
                      <a:r>
                        <a:rPr i="1" lang="en" sz="1200">
                          <a:latin typeface="Inter"/>
                          <a:ea typeface="Inter"/>
                          <a:cs typeface="Inter"/>
                          <a:sym typeface="Inter"/>
                        </a:rPr>
                        <a:t>Identifying what is explicitly shown</a:t>
                      </a:r>
                      <a:endParaRPr i="1" sz="12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What is the physical setting?</a:t>
                      </a:r>
                      <a:endParaRPr sz="10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How are the elements arranged?</a:t>
                      </a:r>
                      <a:endParaRPr sz="10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Are there any words present? What do they identify?</a:t>
                      </a:r>
                      <a:endParaRPr sz="10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Who are the people? Are they representing a specific person or a larger group?</a:t>
                      </a:r>
                      <a:endParaRPr sz="10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What objects or items do you notice?</a:t>
                      </a:r>
                      <a:endParaRPr sz="10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What colors, textures, or patterns stand out?</a:t>
                      </a:r>
                      <a:endParaRPr sz="1000">
                        <a:latin typeface="Inter"/>
                        <a:ea typeface="Inter"/>
                        <a:cs typeface="Inter"/>
                        <a:sym typeface="Inter"/>
                      </a:endParaRPr>
                    </a:p>
                  </a:txBody>
                  <a:tcPr marT="109725" marB="109725" marR="109725" marL="10972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Inter"/>
                          <a:ea typeface="Inter"/>
                          <a:cs typeface="Inter"/>
                          <a:sym typeface="Inter"/>
                        </a:rPr>
                        <a:t>DOK 2</a:t>
                      </a:r>
                      <a:endParaRPr sz="1200">
                        <a:latin typeface="Inter"/>
                        <a:ea typeface="Inter"/>
                        <a:cs typeface="Inter"/>
                        <a:sym typeface="Inter"/>
                      </a:endParaRPr>
                    </a:p>
                    <a:p>
                      <a:pPr indent="0" lvl="0" marL="0" rtl="0" algn="ctr">
                        <a:spcBef>
                          <a:spcPts val="0"/>
                        </a:spcBef>
                        <a:spcAft>
                          <a:spcPts val="0"/>
                        </a:spcAft>
                        <a:buNone/>
                      </a:pPr>
                      <a:r>
                        <a:rPr i="1" lang="en" sz="1200">
                          <a:latin typeface="Inter"/>
                          <a:ea typeface="Inter"/>
                          <a:cs typeface="Inter"/>
                          <a:sym typeface="Inter"/>
                        </a:rPr>
                        <a:t>Noticing patterns, making basic connections</a:t>
                      </a:r>
                      <a:endParaRPr i="1" sz="12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Do color schemes or use of light and shadows convey meaning? (light = good, dark = evil)</a:t>
                      </a:r>
                      <a:endParaRPr sz="10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Are there any obvious or hidden symbols? (e.g., stars and stripes, Uncle Sam, broken chains)</a:t>
                      </a:r>
                      <a:endParaRPr sz="10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What is the mood or tone of the image?</a:t>
                      </a:r>
                      <a:endParaRPr sz="10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Are the people or items shown in realistic or exaggerated ways? Why?</a:t>
                      </a:r>
                      <a:endParaRPr b="1" sz="1000">
                        <a:solidFill>
                          <a:srgbClr val="E95C3D"/>
                        </a:solidFill>
                        <a:latin typeface="Inter"/>
                        <a:ea typeface="Inter"/>
                        <a:cs typeface="Inter"/>
                        <a:sym typeface="Inter"/>
                      </a:endParaRPr>
                    </a:p>
                  </a:txBody>
                  <a:tcPr marT="109725" marB="109725" marR="109725" marL="10972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r>
              <a:tr h="1710625">
                <a:tc>
                  <a:txBody>
                    <a:bodyPr/>
                    <a:lstStyle/>
                    <a:p>
                      <a:pPr indent="0" lvl="0" marL="0" rtl="0" algn="ctr">
                        <a:spcBef>
                          <a:spcPts val="0"/>
                        </a:spcBef>
                        <a:spcAft>
                          <a:spcPts val="0"/>
                        </a:spcAft>
                        <a:buNone/>
                      </a:pPr>
                      <a:r>
                        <a:rPr b="1" lang="en" sz="1200">
                          <a:latin typeface="Inter"/>
                          <a:ea typeface="Inter"/>
                          <a:cs typeface="Inter"/>
                          <a:sym typeface="Inter"/>
                        </a:rPr>
                        <a:t>DOK 3</a:t>
                      </a:r>
                      <a:endParaRPr sz="1200">
                        <a:latin typeface="Inter"/>
                        <a:ea typeface="Inter"/>
                        <a:cs typeface="Inter"/>
                        <a:sym typeface="Inter"/>
                      </a:endParaRPr>
                    </a:p>
                    <a:p>
                      <a:pPr indent="0" lvl="0" marL="0" rtl="0" algn="ctr">
                        <a:spcBef>
                          <a:spcPts val="0"/>
                        </a:spcBef>
                        <a:spcAft>
                          <a:spcPts val="0"/>
                        </a:spcAft>
                        <a:buNone/>
                      </a:pPr>
                      <a:r>
                        <a:rPr i="1" lang="en" sz="1200">
                          <a:latin typeface="Inter"/>
                          <a:ea typeface="Inter"/>
                          <a:cs typeface="Inter"/>
                          <a:sym typeface="Inter"/>
                        </a:rPr>
                        <a:t>Analyzing purpose, audience, and perspective</a:t>
                      </a:r>
                      <a:endParaRPr i="1" sz="12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Who is the author and/or audience? How does this impact the message of the image?</a:t>
                      </a:r>
                      <a:endParaRPr sz="10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What is the purpose of the image?</a:t>
                      </a:r>
                      <a:endParaRPr sz="10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What message do the symbols convey?</a:t>
                      </a:r>
                      <a:endParaRPr sz="10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Why did the artist include specific elements?</a:t>
                      </a:r>
                      <a:endParaRPr sz="10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Is there anything missing from the image? How does that impact its meaning?</a:t>
                      </a:r>
                      <a:endParaRPr b="1" sz="1000">
                        <a:solidFill>
                          <a:srgbClr val="E95C3D"/>
                        </a:solidFill>
                        <a:latin typeface="Inter"/>
                        <a:ea typeface="Inter"/>
                        <a:cs typeface="Inter"/>
                        <a:sym typeface="Inter"/>
                      </a:endParaRPr>
                    </a:p>
                  </a:txBody>
                  <a:tcPr marT="109725" marB="109725" marR="109725" marL="10972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Inter"/>
                          <a:ea typeface="Inter"/>
                          <a:cs typeface="Inter"/>
                          <a:sym typeface="Inter"/>
                        </a:rPr>
                        <a:t>DOK 4</a:t>
                      </a:r>
                      <a:endParaRPr sz="1200">
                        <a:latin typeface="Inter"/>
                        <a:ea typeface="Inter"/>
                        <a:cs typeface="Inter"/>
                        <a:sym typeface="Inter"/>
                      </a:endParaRPr>
                    </a:p>
                    <a:p>
                      <a:pPr indent="0" lvl="0" marL="0" rtl="0" algn="ctr">
                        <a:spcBef>
                          <a:spcPts val="0"/>
                        </a:spcBef>
                        <a:spcAft>
                          <a:spcPts val="0"/>
                        </a:spcAft>
                        <a:buNone/>
                      </a:pPr>
                      <a:r>
                        <a:rPr i="1" lang="en" sz="1200">
                          <a:latin typeface="Inter"/>
                          <a:ea typeface="Inter"/>
                          <a:cs typeface="Inter"/>
                          <a:sym typeface="Inter"/>
                        </a:rPr>
                        <a:t>Contextualizing and developing interpretations</a:t>
                      </a:r>
                      <a:endParaRPr i="1" sz="12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What is the historical context of the image?</a:t>
                      </a:r>
                      <a:endParaRPr sz="10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How does the artist’s message relate to the political, social, or cultural issues of the time?</a:t>
                      </a:r>
                      <a:endParaRPr sz="10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How might different people at the time have interpreted this image differently?</a:t>
                      </a:r>
                      <a:endParaRPr sz="10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How does this image compare to another source from the same time period?</a:t>
                      </a:r>
                      <a:endParaRPr sz="1000">
                        <a:latin typeface="Inter"/>
                        <a:ea typeface="Inter"/>
                        <a:cs typeface="Inter"/>
                        <a:sym typeface="Inter"/>
                      </a:endParaRPr>
                    </a:p>
                    <a:p>
                      <a:pPr indent="-292100" lvl="0" marL="457200" rtl="0" algn="l">
                        <a:spcBef>
                          <a:spcPts val="0"/>
                        </a:spcBef>
                        <a:spcAft>
                          <a:spcPts val="0"/>
                        </a:spcAft>
                        <a:buSzPts val="1000"/>
                        <a:buFont typeface="Inter"/>
                        <a:buChar char="●"/>
                      </a:pPr>
                      <a:r>
                        <a:rPr lang="en" sz="1000">
                          <a:latin typeface="Inter"/>
                          <a:ea typeface="Inter"/>
                          <a:cs typeface="Inter"/>
                          <a:sym typeface="Inter"/>
                        </a:rPr>
                        <a:t>What questions does this image raise that we could investigate further using other sources?</a:t>
                      </a:r>
                      <a:endParaRPr b="1" sz="1000">
                        <a:solidFill>
                          <a:srgbClr val="E95C3D"/>
                        </a:solidFill>
                        <a:latin typeface="Inter"/>
                        <a:ea typeface="Inter"/>
                        <a:cs typeface="Inter"/>
                        <a:sym typeface="Inter"/>
                      </a:endParaRPr>
                    </a:p>
                  </a:txBody>
                  <a:tcPr marT="109725" marB="109725" marR="109725" marL="10972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r>
            </a:tbl>
          </a:graphicData>
        </a:graphic>
      </p:graphicFrame>
      <p:pic>
        <p:nvPicPr>
          <p:cNvPr id="108" name="Google Shape;108;p25"/>
          <p:cNvPicPr preferRelativeResize="0"/>
          <p:nvPr/>
        </p:nvPicPr>
        <p:blipFill>
          <a:blip r:embed="rId4">
            <a:alphaModFix/>
          </a:blip>
          <a:stretch>
            <a:fillRect/>
          </a:stretch>
        </p:blipFill>
        <p:spPr>
          <a:xfrm>
            <a:off x="823394" y="2531997"/>
            <a:ext cx="3475862" cy="2304675"/>
          </a:xfrm>
          <a:prstGeom prst="rect">
            <a:avLst/>
          </a:prstGeom>
          <a:noFill/>
          <a:ln>
            <a:noFill/>
          </a:ln>
        </p:spPr>
      </p:pic>
      <p:sp>
        <p:nvSpPr>
          <p:cNvPr id="109" name="Google Shape;109;p25"/>
          <p:cNvSpPr txBox="1"/>
          <p:nvPr/>
        </p:nvSpPr>
        <p:spPr>
          <a:xfrm>
            <a:off x="670050" y="501600"/>
            <a:ext cx="6432300" cy="406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rgbClr val="000000"/>
                </a:solidFill>
                <a:latin typeface="Inter"/>
                <a:ea typeface="Inter"/>
                <a:cs typeface="Inter"/>
                <a:sym typeface="Inter"/>
              </a:rPr>
              <a:t>Name: _____________________________________  Date: ________ Class: ___________________</a:t>
            </a:r>
            <a:endParaRPr b="1" sz="1200">
              <a:solidFill>
                <a:srgbClr val="000000"/>
              </a:solidFill>
              <a:latin typeface="Inter"/>
              <a:ea typeface="Inter"/>
              <a:cs typeface="Inter"/>
              <a:sym typeface="Inte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13" name="Shape 113"/>
        <p:cNvGrpSpPr/>
        <p:nvPr/>
      </p:nvGrpSpPr>
      <p:grpSpPr>
        <a:xfrm>
          <a:off x="0" y="0"/>
          <a:ext cx="0" cy="0"/>
          <a:chOff x="0" y="0"/>
          <a:chExt cx="0" cy="0"/>
        </a:xfrm>
      </p:grpSpPr>
      <p:sp>
        <p:nvSpPr>
          <p:cNvPr id="114" name="Google Shape;114;p26"/>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Visual Analysis Support</a:t>
            </a:r>
            <a:endParaRPr sz="1900">
              <a:solidFill>
                <a:schemeClr val="dk1"/>
              </a:solidFill>
              <a:latin typeface="Halant"/>
              <a:ea typeface="Halant"/>
              <a:cs typeface="Halant"/>
              <a:sym typeface="Halant"/>
            </a:endParaRPr>
          </a:p>
        </p:txBody>
      </p:sp>
      <p:pic>
        <p:nvPicPr>
          <p:cNvPr id="115" name="Google Shape;115;p2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16" name="Google Shape;116;p2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17" name="Google Shape;117;p26"/>
          <p:cNvSpPr/>
          <p:nvPr/>
        </p:nvSpPr>
        <p:spPr>
          <a:xfrm>
            <a:off x="1336800" y="586400"/>
            <a:ext cx="5098800" cy="37020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18" name="Google Shape;118;p26"/>
          <p:cNvSpPr txBox="1"/>
          <p:nvPr/>
        </p:nvSpPr>
        <p:spPr>
          <a:xfrm>
            <a:off x="469050" y="4382800"/>
            <a:ext cx="6834300" cy="2504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2 - </a:t>
            </a:r>
            <a:r>
              <a:rPr b="1" lang="en" sz="1200">
                <a:solidFill>
                  <a:schemeClr val="dk1"/>
                </a:solidFill>
                <a:latin typeface="Inter"/>
                <a:ea typeface="Inter"/>
                <a:cs typeface="Inter"/>
                <a:sym typeface="Inter"/>
              </a:rPr>
              <a:t>Find the most prominent element in the image. Describe your observation, then connect with your prior knowledge, and finally infer what the artist is hoping to convey.</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Step 3- Separate the image into quadrants in order to take note of even minor elements the artist included and make notes of elements and messages in each section.</a:t>
            </a:r>
            <a:endParaRPr b="1" sz="1200">
              <a:solidFill>
                <a:schemeClr val="dk1"/>
              </a:solidFill>
              <a:latin typeface="Inter"/>
              <a:ea typeface="Inter"/>
              <a:cs typeface="Inter"/>
              <a:sym typeface="Inter"/>
            </a:endParaRPr>
          </a:p>
        </p:txBody>
      </p:sp>
      <p:sp>
        <p:nvSpPr>
          <p:cNvPr id="119" name="Google Shape;119;p26"/>
          <p:cNvSpPr txBox="1"/>
          <p:nvPr/>
        </p:nvSpPr>
        <p:spPr>
          <a:xfrm>
            <a:off x="1436800" y="3893650"/>
            <a:ext cx="48987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solidFill>
                  <a:schemeClr val="dk1"/>
                </a:solidFill>
                <a:latin typeface="Inter"/>
                <a:ea typeface="Inter"/>
                <a:cs typeface="Inter"/>
                <a:sym typeface="Inter"/>
              </a:rPr>
              <a:t>Source: </a:t>
            </a:r>
            <a:r>
              <a:rPr lang="en" sz="1000">
                <a:solidFill>
                  <a:srgbClr val="202122"/>
                </a:solidFill>
                <a:latin typeface="Inter"/>
                <a:ea typeface="Inter"/>
                <a:cs typeface="Inter"/>
                <a:sym typeface="Inter"/>
              </a:rPr>
              <a:t>W.D. Cooper, "Boston Tea Party", 1789. Public Domain.</a:t>
            </a:r>
            <a:endParaRPr/>
          </a:p>
        </p:txBody>
      </p:sp>
      <p:graphicFrame>
        <p:nvGraphicFramePr>
          <p:cNvPr id="120" name="Google Shape;120;p26"/>
          <p:cNvGraphicFramePr/>
          <p:nvPr/>
        </p:nvGraphicFramePr>
        <p:xfrm>
          <a:off x="952500" y="4953000"/>
          <a:ext cx="3000000" cy="3000000"/>
        </p:xfrm>
        <a:graphic>
          <a:graphicData uri="http://schemas.openxmlformats.org/drawingml/2006/table">
            <a:tbl>
              <a:tblPr>
                <a:noFill/>
                <a:tableStyleId>{B19A1F30-065F-427E-A959-F317D95ADAA5}</a:tableStyleId>
              </a:tblPr>
              <a:tblGrid>
                <a:gridCol w="1955800"/>
                <a:gridCol w="1955800"/>
                <a:gridCol w="1955800"/>
              </a:tblGrid>
              <a:tr h="381000">
                <a:tc>
                  <a:txBody>
                    <a:bodyPr/>
                    <a:lstStyle/>
                    <a:p>
                      <a:pPr indent="0" lvl="0" marL="0" rtl="0" algn="ctr">
                        <a:spcBef>
                          <a:spcPts val="0"/>
                        </a:spcBef>
                        <a:spcAft>
                          <a:spcPts val="0"/>
                        </a:spcAft>
                        <a:buNone/>
                      </a:pPr>
                      <a:r>
                        <a:rPr b="1" lang="en" sz="1200">
                          <a:latin typeface="Inter"/>
                          <a:ea typeface="Inter"/>
                          <a:cs typeface="Inter"/>
                          <a:sym typeface="Inter"/>
                        </a:rPr>
                        <a:t>Observe</a:t>
                      </a:r>
                      <a:endParaRPr b="1" sz="1200">
                        <a:latin typeface="Inter"/>
                        <a:ea typeface="Inter"/>
                        <a:cs typeface="Inter"/>
                        <a:sym typeface="Inter"/>
                      </a:endParaRPr>
                    </a:p>
                  </a:txBody>
                  <a:tcPr marT="91425" marB="91425" marR="91425" marL="91425"/>
                </a:tc>
                <a:tc>
                  <a:txBody>
                    <a:bodyPr/>
                    <a:lstStyle/>
                    <a:p>
                      <a:pPr indent="0" lvl="0" marL="0" rtl="0" algn="ctr">
                        <a:spcBef>
                          <a:spcPts val="0"/>
                        </a:spcBef>
                        <a:spcAft>
                          <a:spcPts val="0"/>
                        </a:spcAft>
                        <a:buNone/>
                      </a:pPr>
                      <a:r>
                        <a:rPr b="1" lang="en" sz="1200">
                          <a:latin typeface="Inter"/>
                          <a:ea typeface="Inter"/>
                          <a:cs typeface="Inter"/>
                          <a:sym typeface="Inter"/>
                        </a:rPr>
                        <a:t>Connect</a:t>
                      </a:r>
                      <a:endParaRPr b="1" sz="1200">
                        <a:latin typeface="Inter"/>
                        <a:ea typeface="Inter"/>
                        <a:cs typeface="Inter"/>
                        <a:sym typeface="Inter"/>
                      </a:endParaRPr>
                    </a:p>
                  </a:txBody>
                  <a:tcPr marT="91425" marB="91425" marR="91425" marL="91425"/>
                </a:tc>
                <a:tc>
                  <a:txBody>
                    <a:bodyPr/>
                    <a:lstStyle/>
                    <a:p>
                      <a:pPr indent="0" lvl="0" marL="0" rtl="0" algn="ctr">
                        <a:spcBef>
                          <a:spcPts val="0"/>
                        </a:spcBef>
                        <a:spcAft>
                          <a:spcPts val="0"/>
                        </a:spcAft>
                        <a:buNone/>
                      </a:pPr>
                      <a:r>
                        <a:rPr b="1" lang="en" sz="1200">
                          <a:latin typeface="Inter"/>
                          <a:ea typeface="Inter"/>
                          <a:cs typeface="Inter"/>
                          <a:sym typeface="Inter"/>
                        </a:rPr>
                        <a:t>Infer</a:t>
                      </a:r>
                      <a:endParaRPr b="1" sz="1200">
                        <a:latin typeface="Inter"/>
                        <a:ea typeface="Inter"/>
                        <a:cs typeface="Inter"/>
                        <a:sym typeface="Inter"/>
                      </a:endParaRPr>
                    </a:p>
                  </a:txBody>
                  <a:tcPr marT="91425" marB="91425" marR="91425" marL="91425"/>
                </a:tc>
              </a:tr>
              <a:tr h="381000">
                <a:tc>
                  <a:txBody>
                    <a:bodyPr/>
                    <a:lstStyle/>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txBody>
                  <a:tcPr marT="91425" marB="91425" marR="91425" marL="91425"/>
                </a:tc>
                <a:tc>
                  <a:txBody>
                    <a:bodyPr/>
                    <a:lstStyle/>
                    <a:p>
                      <a:pPr indent="0" lvl="0" marL="0" rtl="0" algn="l">
                        <a:spcBef>
                          <a:spcPts val="0"/>
                        </a:spcBef>
                        <a:spcAft>
                          <a:spcPts val="0"/>
                        </a:spcAft>
                        <a:buNone/>
                      </a:pPr>
                      <a:r>
                        <a:t/>
                      </a:r>
                      <a:endParaRPr sz="1200"/>
                    </a:p>
                  </a:txBody>
                  <a:tcPr marT="91425" marB="91425" marR="91425" marL="91425"/>
                </a:tc>
                <a:tc>
                  <a:txBody>
                    <a:bodyPr/>
                    <a:lstStyle/>
                    <a:p>
                      <a:pPr indent="0" lvl="0" marL="0" rtl="0" algn="l">
                        <a:spcBef>
                          <a:spcPts val="0"/>
                        </a:spcBef>
                        <a:spcAft>
                          <a:spcPts val="0"/>
                        </a:spcAft>
                        <a:buNone/>
                      </a:pPr>
                      <a:r>
                        <a:t/>
                      </a:r>
                      <a:endParaRPr sz="1200"/>
                    </a:p>
                  </a:txBody>
                  <a:tcPr marT="91425" marB="91425" marR="91425" marL="91425"/>
                </a:tc>
              </a:tr>
            </a:tbl>
          </a:graphicData>
        </a:graphic>
      </p:graphicFrame>
      <p:graphicFrame>
        <p:nvGraphicFramePr>
          <p:cNvPr id="121" name="Google Shape;121;p26"/>
          <p:cNvGraphicFramePr/>
          <p:nvPr/>
        </p:nvGraphicFramePr>
        <p:xfrm>
          <a:off x="952500" y="7391400"/>
          <a:ext cx="3000000" cy="3000000"/>
        </p:xfrm>
        <a:graphic>
          <a:graphicData uri="http://schemas.openxmlformats.org/drawingml/2006/table">
            <a:tbl>
              <a:tblPr>
                <a:noFill/>
                <a:tableStyleId>{B19A1F30-065F-427E-A959-F317D95ADAA5}</a:tableStyleId>
              </a:tblPr>
              <a:tblGrid>
                <a:gridCol w="2933700"/>
                <a:gridCol w="2933700"/>
              </a:tblGrid>
              <a:tr h="381000">
                <a:tc>
                  <a:txBody>
                    <a:bodyPr/>
                    <a:lstStyle/>
                    <a:p>
                      <a:pPr indent="0" lvl="0" marL="0" rtl="0" algn="l">
                        <a:spcBef>
                          <a:spcPts val="0"/>
                        </a:spcBef>
                        <a:spcAft>
                          <a:spcPts val="0"/>
                        </a:spcAft>
                        <a:buNone/>
                      </a:pPr>
                      <a:r>
                        <a:rPr lang="en" sz="1200">
                          <a:latin typeface="Inter"/>
                          <a:ea typeface="Inter"/>
                          <a:cs typeface="Inter"/>
                          <a:sym typeface="Inter"/>
                        </a:rPr>
                        <a:t>Top Left</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91425" marB="91425" marR="91425" marL="91425"/>
                </a:tc>
                <a:tc>
                  <a:txBody>
                    <a:bodyPr/>
                    <a:lstStyle/>
                    <a:p>
                      <a:pPr indent="0" lvl="0" marL="0" rtl="0" algn="r">
                        <a:spcBef>
                          <a:spcPts val="0"/>
                        </a:spcBef>
                        <a:spcAft>
                          <a:spcPts val="0"/>
                        </a:spcAft>
                        <a:buNone/>
                      </a:pPr>
                      <a:r>
                        <a:rPr lang="en" sz="1200">
                          <a:latin typeface="Inter"/>
                          <a:ea typeface="Inter"/>
                          <a:cs typeface="Inter"/>
                          <a:sym typeface="Inter"/>
                        </a:rPr>
                        <a:t>Top Right</a:t>
                      </a:r>
                      <a:endParaRPr sz="1200">
                        <a:latin typeface="Inter"/>
                        <a:ea typeface="Inter"/>
                        <a:cs typeface="Inter"/>
                        <a:sym typeface="Inter"/>
                      </a:endParaRPr>
                    </a:p>
                  </a:txBody>
                  <a:tcPr marT="91425" marB="91425" marR="91425" marL="91425"/>
                </a:tc>
              </a:tr>
              <a:tr h="381000">
                <a:tc>
                  <a:txBody>
                    <a:bodyPr/>
                    <a:lstStyle/>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Bottom Left</a:t>
                      </a:r>
                      <a:endParaRPr sz="1200">
                        <a:latin typeface="Inter"/>
                        <a:ea typeface="Inter"/>
                        <a:cs typeface="Inter"/>
                        <a:sym typeface="Inter"/>
                      </a:endParaRPr>
                    </a:p>
                  </a:txBody>
                  <a:tcPr marT="91425" marB="91425" marR="91425" marL="91425"/>
                </a:tc>
                <a:tc>
                  <a:txBody>
                    <a:bodyPr/>
                    <a:lstStyle/>
                    <a:p>
                      <a:pPr indent="0" lvl="0" marL="0" rtl="0" algn="r">
                        <a:spcBef>
                          <a:spcPts val="0"/>
                        </a:spcBef>
                        <a:spcAft>
                          <a:spcPts val="0"/>
                        </a:spcAft>
                        <a:buNone/>
                      </a:pPr>
                      <a:r>
                        <a:t/>
                      </a:r>
                      <a:endParaRPr sz="1200">
                        <a:latin typeface="Inter"/>
                        <a:ea typeface="Inter"/>
                        <a:cs typeface="Inter"/>
                        <a:sym typeface="Inter"/>
                      </a:endParaRPr>
                    </a:p>
                    <a:p>
                      <a:pPr indent="0" lvl="0" marL="0" rtl="0" algn="r">
                        <a:spcBef>
                          <a:spcPts val="0"/>
                        </a:spcBef>
                        <a:spcAft>
                          <a:spcPts val="0"/>
                        </a:spcAft>
                        <a:buNone/>
                      </a:pPr>
                      <a:r>
                        <a:t/>
                      </a:r>
                      <a:endParaRPr sz="1200">
                        <a:latin typeface="Inter"/>
                        <a:ea typeface="Inter"/>
                        <a:cs typeface="Inter"/>
                        <a:sym typeface="Inter"/>
                      </a:endParaRPr>
                    </a:p>
                    <a:p>
                      <a:pPr indent="0" lvl="0" marL="0" rtl="0" algn="r">
                        <a:spcBef>
                          <a:spcPts val="0"/>
                        </a:spcBef>
                        <a:spcAft>
                          <a:spcPts val="0"/>
                        </a:spcAft>
                        <a:buNone/>
                      </a:pPr>
                      <a:r>
                        <a:t/>
                      </a:r>
                      <a:endParaRPr sz="1200">
                        <a:latin typeface="Inter"/>
                        <a:ea typeface="Inter"/>
                        <a:cs typeface="Inter"/>
                        <a:sym typeface="Inter"/>
                      </a:endParaRPr>
                    </a:p>
                    <a:p>
                      <a:pPr indent="0" lvl="0" marL="0" rtl="0" algn="r">
                        <a:spcBef>
                          <a:spcPts val="0"/>
                        </a:spcBef>
                        <a:spcAft>
                          <a:spcPts val="0"/>
                        </a:spcAft>
                        <a:buNone/>
                      </a:pPr>
                      <a:r>
                        <a:rPr lang="en" sz="1200">
                          <a:latin typeface="Inter"/>
                          <a:ea typeface="Inter"/>
                          <a:cs typeface="Inter"/>
                          <a:sym typeface="Inter"/>
                        </a:rPr>
                        <a:t>Bottom Right</a:t>
                      </a:r>
                      <a:endParaRPr sz="1200">
                        <a:latin typeface="Inter"/>
                        <a:ea typeface="Inter"/>
                        <a:cs typeface="Inter"/>
                        <a:sym typeface="Inter"/>
                      </a:endParaRPr>
                    </a:p>
                  </a:txBody>
                  <a:tcPr marT="91425" marB="91425" marR="91425" marL="91425"/>
                </a:tc>
              </a:tr>
            </a:tbl>
          </a:graphicData>
        </a:graphic>
      </p:graphicFrame>
      <p:pic>
        <p:nvPicPr>
          <p:cNvPr id="122" name="Google Shape;122;p26"/>
          <p:cNvPicPr preferRelativeResize="0"/>
          <p:nvPr/>
        </p:nvPicPr>
        <p:blipFill>
          <a:blip r:embed="rId4">
            <a:alphaModFix/>
          </a:blip>
          <a:stretch>
            <a:fillRect/>
          </a:stretch>
        </p:blipFill>
        <p:spPr>
          <a:xfrm>
            <a:off x="1436797" y="640475"/>
            <a:ext cx="4898805" cy="3248149"/>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6" name="Shape 126"/>
        <p:cNvGrpSpPr/>
        <p:nvPr/>
      </p:nvGrpSpPr>
      <p:grpSpPr>
        <a:xfrm>
          <a:off x="0" y="0"/>
          <a:ext cx="0" cy="0"/>
          <a:chOff x="0" y="0"/>
          <a:chExt cx="0" cy="0"/>
        </a:xfrm>
      </p:grpSpPr>
      <p:sp>
        <p:nvSpPr>
          <p:cNvPr id="127" name="Google Shape;127;p27"/>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“Spot the Differences” - Boston Massacre</a:t>
            </a:r>
            <a:endParaRPr sz="1900">
              <a:solidFill>
                <a:schemeClr val="dk1"/>
              </a:solidFill>
              <a:latin typeface="Halant"/>
              <a:ea typeface="Halant"/>
              <a:cs typeface="Halant"/>
              <a:sym typeface="Halant"/>
            </a:endParaRPr>
          </a:p>
        </p:txBody>
      </p:sp>
      <p:pic>
        <p:nvPicPr>
          <p:cNvPr id="128" name="Google Shape;128;p27"/>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29" name="Google Shape;129;p2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30" name="Google Shape;130;p27"/>
          <p:cNvPicPr preferRelativeResize="0"/>
          <p:nvPr/>
        </p:nvPicPr>
        <p:blipFill rotWithShape="1">
          <a:blip r:embed="rId4">
            <a:alphaModFix/>
          </a:blip>
          <a:srcRect b="50091" l="29040" r="24284" t="33527"/>
          <a:stretch/>
        </p:blipFill>
        <p:spPr>
          <a:xfrm>
            <a:off x="378287" y="492000"/>
            <a:ext cx="4729825" cy="1106346"/>
          </a:xfrm>
          <a:prstGeom prst="rect">
            <a:avLst/>
          </a:prstGeom>
          <a:noFill/>
          <a:ln>
            <a:noFill/>
          </a:ln>
        </p:spPr>
      </p:pic>
      <p:graphicFrame>
        <p:nvGraphicFramePr>
          <p:cNvPr id="131" name="Google Shape;131;p27"/>
          <p:cNvGraphicFramePr/>
          <p:nvPr/>
        </p:nvGraphicFramePr>
        <p:xfrm>
          <a:off x="304802" y="1613525"/>
          <a:ext cx="3000000" cy="3000000"/>
        </p:xfrm>
        <a:graphic>
          <a:graphicData uri="http://schemas.openxmlformats.org/drawingml/2006/table">
            <a:tbl>
              <a:tblPr>
                <a:noFill/>
                <a:tableStyleId>{B19A1F30-065F-427E-A959-F317D95ADAA5}</a:tableStyleId>
              </a:tblPr>
              <a:tblGrid>
                <a:gridCol w="3768225"/>
                <a:gridCol w="3394525"/>
              </a:tblGrid>
              <a:tr h="443550">
                <a:tc>
                  <a:txBody>
                    <a:bodyPr/>
                    <a:lstStyle/>
                    <a:p>
                      <a:pPr indent="0" lvl="0" marL="0" rtl="0" algn="l">
                        <a:spcBef>
                          <a:spcPts val="0"/>
                        </a:spcBef>
                        <a:spcAft>
                          <a:spcPts val="0"/>
                        </a:spcAft>
                        <a:buClr>
                          <a:srgbClr val="000000"/>
                        </a:buClr>
                        <a:buSzPts val="1200"/>
                        <a:buFont typeface="Arial"/>
                        <a:buNone/>
                      </a:pPr>
                      <a:r>
                        <a:rPr lang="en" sz="1100">
                          <a:latin typeface="Halant"/>
                          <a:ea typeface="Halant"/>
                          <a:cs typeface="Halant"/>
                          <a:sym typeface="Halant"/>
                        </a:rPr>
                        <a:t>Source: Henry Pelham, “The Fruits of Arbitrary Power, or the Bloody Massacre,” 1770. Public Domain</a:t>
                      </a:r>
                      <a:endParaRPr sz="1100">
                        <a:latin typeface="Halant"/>
                        <a:ea typeface="Halant"/>
                        <a:cs typeface="Halant"/>
                        <a:sym typeface="Halant"/>
                      </a:endParaRPr>
                    </a:p>
                  </a:txBody>
                  <a:tcPr marT="114950" marB="114950" marR="116575" marL="11657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Clr>
                          <a:srgbClr val="000000"/>
                        </a:buClr>
                        <a:buSzPts val="1200"/>
                        <a:buFont typeface="Arial"/>
                        <a:buNone/>
                      </a:pPr>
                      <a:r>
                        <a:rPr lang="en" sz="1100">
                          <a:latin typeface="Halant"/>
                          <a:ea typeface="Halant"/>
                          <a:cs typeface="Halant"/>
                          <a:sym typeface="Halant"/>
                        </a:rPr>
                        <a:t>Source: Paul Revere, “The Boston Massacre,” 1770. Public Domain</a:t>
                      </a:r>
                      <a:endParaRPr sz="1100">
                        <a:latin typeface="Halant"/>
                        <a:ea typeface="Halant"/>
                        <a:cs typeface="Halant"/>
                        <a:sym typeface="Halant"/>
                      </a:endParaRPr>
                    </a:p>
                  </a:txBody>
                  <a:tcPr marT="114950" marB="114950" marR="116575" marL="11657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3275875">
                <a:tc>
                  <a:txBody>
                    <a:bodyPr/>
                    <a:lstStyle/>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rgbClr val="000000"/>
                        </a:buClr>
                        <a:buSzPts val="1200"/>
                        <a:buFont typeface="Arial"/>
                        <a:buNone/>
                      </a:pPr>
                      <a:r>
                        <a:t/>
                      </a:r>
                      <a:endParaRPr sz="1300">
                        <a:latin typeface="Inter"/>
                        <a:ea typeface="Inter"/>
                        <a:cs typeface="Inter"/>
                        <a:sym typeface="Inter"/>
                      </a:endParaRPr>
                    </a:p>
                  </a:txBody>
                  <a:tcPr marT="114950" marB="114950" marR="116575" marL="116575">
                    <a:lnL cap="flat" cmpd="sng" w="19050">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000">
                        <a:latin typeface="Inter"/>
                        <a:ea typeface="Inter"/>
                        <a:cs typeface="Inter"/>
                        <a:sym typeface="Inter"/>
                      </a:endParaRPr>
                    </a:p>
                  </a:txBody>
                  <a:tcPr marT="114950" marB="114950" marR="116575" marL="116575">
                    <a:lnL cap="flat" cmpd="sng" w="9525">
                      <a:solidFill>
                        <a:srgbClr val="9E9E9E"/>
                      </a:solidFill>
                      <a:prstDash val="solid"/>
                      <a:round/>
                      <a:headEnd len="sm" w="sm" type="none"/>
                      <a:tailEnd len="sm" w="sm" type="none"/>
                    </a:lnL>
                    <a:lnR cap="flat" cmpd="sng" w="19050">
                      <a:solidFill>
                        <a:srgbClr val="9E9E9E">
                          <a:alpha val="0"/>
                        </a:srgbClr>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310800">
                <a:tc gridSpan="2">
                  <a:txBody>
                    <a:bodyPr/>
                    <a:lstStyle/>
                    <a:p>
                      <a:pPr indent="0" lvl="0" marL="0" rtl="0" algn="l">
                        <a:spcBef>
                          <a:spcPts val="0"/>
                        </a:spcBef>
                        <a:spcAft>
                          <a:spcPts val="0"/>
                        </a:spcAft>
                        <a:buClr>
                          <a:schemeClr val="dk1"/>
                        </a:buClr>
                        <a:buSzPts val="1200"/>
                        <a:buFont typeface="Arial"/>
                        <a:buNone/>
                      </a:pPr>
                      <a:r>
                        <a:rPr lang="en" sz="1100">
                          <a:solidFill>
                            <a:schemeClr val="dk1"/>
                          </a:solidFill>
                          <a:latin typeface="Halant"/>
                          <a:ea typeface="Halant"/>
                          <a:cs typeface="Halant"/>
                          <a:sym typeface="Halant"/>
                        </a:rPr>
                        <a:t>Source: Serena Zabin, </a:t>
                      </a:r>
                      <a:r>
                        <a:rPr i="1" lang="en" sz="1100">
                          <a:solidFill>
                            <a:schemeClr val="dk1"/>
                          </a:solidFill>
                          <a:latin typeface="Halant"/>
                          <a:ea typeface="Halant"/>
                          <a:cs typeface="Halant"/>
                          <a:sym typeface="Halant"/>
                        </a:rPr>
                        <a:t>The Boston Massacre: A Family History</a:t>
                      </a:r>
                      <a:r>
                        <a:rPr lang="en" sz="1100">
                          <a:solidFill>
                            <a:schemeClr val="dk1"/>
                          </a:solidFill>
                          <a:latin typeface="Halant"/>
                          <a:ea typeface="Halant"/>
                          <a:cs typeface="Halant"/>
                          <a:sym typeface="Halant"/>
                        </a:rPr>
                        <a:t>, 2020.</a:t>
                      </a:r>
                      <a:endParaRPr sz="1100">
                        <a:latin typeface="Inter"/>
                        <a:ea typeface="Inter"/>
                        <a:cs typeface="Inter"/>
                        <a:sym typeface="Inter"/>
                      </a:endParaRPr>
                    </a:p>
                  </a:txBody>
                  <a:tcPr marT="114950" marB="114950" marR="116575" marL="116575">
                    <a:lnL cap="flat" cmpd="sng" w="19050">
                      <a:solidFill>
                        <a:srgbClr val="9E9E9E">
                          <a:alpha val="0"/>
                        </a:srgbClr>
                      </a:solidFill>
                      <a:prstDash val="solid"/>
                      <a:round/>
                      <a:headEnd len="sm" w="sm" type="none"/>
                      <a:tailEnd len="sm" w="sm" type="none"/>
                    </a:lnL>
                    <a:lnR cap="flat" cmpd="sng" w="19050">
                      <a:solidFill>
                        <a:srgbClr val="9E9E9E">
                          <a:alpha val="0"/>
                        </a:srgbClr>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hMerge="1"/>
              </a:tr>
              <a:tr h="2169500">
                <a:tc gridSpan="2">
                  <a:txBody>
                    <a:bodyPr/>
                    <a:lstStyle/>
                    <a:p>
                      <a:pPr indent="0" lvl="0" marL="0" rtl="0" algn="l">
                        <a:lnSpc>
                          <a:spcPct val="100000"/>
                        </a:lnSpc>
                        <a:spcBef>
                          <a:spcPts val="0"/>
                        </a:spcBef>
                        <a:spcAft>
                          <a:spcPts val="0"/>
                        </a:spcAft>
                        <a:buNone/>
                      </a:pPr>
                      <a:r>
                        <a:rPr lang="en" sz="1100">
                          <a:solidFill>
                            <a:schemeClr val="dk1"/>
                          </a:solidFill>
                          <a:latin typeface="Inter"/>
                          <a:ea typeface="Inter"/>
                          <a:cs typeface="Inter"/>
                          <a:sym typeface="Inter"/>
                        </a:rPr>
                        <a:t>“By his [Paul Revere’s] side lay young Henry Pelham’s vivid sketch of the shootings. It was good, and Revere was happy to copy it closely, but not slavishly…</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100">
                          <a:solidFill>
                            <a:schemeClr val="dk1"/>
                          </a:solidFill>
                          <a:latin typeface="Inter"/>
                          <a:ea typeface="Inter"/>
                          <a:cs typeface="Inter"/>
                          <a:sym typeface="Inter"/>
                        </a:rPr>
                        <a:t>He would make one clear addition. The story needed a strong title; other changes could be subtler. In the meantime, what else should he do to tell the right story? Perhaps assign the name “Butcher’s Hall” to the Custom House?... his viewers would understand that, while the bloodthirsty soldiers pulled the trigger, the tax-collecting customs officials were ultimately responsible for the violence and the deaths. “Butcher’s Hall” would make it quite clear that if the imperial administration back in London had simply allowed the colonies to contribute money to the empire’s upkeep exactly as they had done before, this disaster would never have happened…</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100">
                          <a:solidFill>
                            <a:schemeClr val="dk1"/>
                          </a:solidFill>
                          <a:latin typeface="Inter"/>
                          <a:ea typeface="Inter"/>
                          <a:cs typeface="Inter"/>
                          <a:sym typeface="Inter"/>
                        </a:rPr>
                        <a:t>Revere retitled the engraving “THE BLOODY MASSACRE: Perpetrated in King Street, Boston on March 5, 1770 by a party of the 29th Regt.” Now the title emphasized the gore, the central square, and, most of all, the guilty. Now it told exactly the story Revere wanted, the narrative of the Boston Massacre that </a:t>
                      </a:r>
                      <a:r>
                        <a:rPr lang="en" sz="1100">
                          <a:solidFill>
                            <a:schemeClr val="dk1"/>
                          </a:solidFill>
                          <a:latin typeface="Inter"/>
                          <a:ea typeface="Inter"/>
                          <a:cs typeface="Inter"/>
                          <a:sym typeface="Inter"/>
                        </a:rPr>
                        <a:t>would</a:t>
                      </a:r>
                      <a:r>
                        <a:rPr lang="en" sz="1100">
                          <a:solidFill>
                            <a:schemeClr val="dk1"/>
                          </a:solidFill>
                          <a:latin typeface="Inter"/>
                          <a:ea typeface="Inter"/>
                          <a:cs typeface="Inter"/>
                          <a:sym typeface="Inter"/>
                        </a:rPr>
                        <a:t> endure for centuries.</a:t>
                      </a:r>
                      <a:endParaRPr sz="1100">
                        <a:solidFill>
                          <a:schemeClr val="dk1"/>
                        </a:solidFill>
                        <a:latin typeface="Inter"/>
                        <a:ea typeface="Inter"/>
                        <a:cs typeface="Inter"/>
                        <a:sym typeface="Inter"/>
                      </a:endParaRPr>
                    </a:p>
                  </a:txBody>
                  <a:tcPr marT="114950" marB="114950" marR="116575" marL="116575">
                    <a:lnL cap="flat" cmpd="sng" w="19050">
                      <a:solidFill>
                        <a:srgbClr val="9E9E9E">
                          <a:alpha val="0"/>
                        </a:srgbClr>
                      </a:solidFill>
                      <a:prstDash val="solid"/>
                      <a:round/>
                      <a:headEnd len="sm" w="sm" type="none"/>
                      <a:tailEnd len="sm" w="sm" type="none"/>
                    </a:lnL>
                    <a:lnR cap="flat" cmpd="sng" w="19050">
                      <a:solidFill>
                        <a:srgbClr val="9E9E9E">
                          <a:alpha val="0"/>
                        </a:srgbClr>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alpha val="0"/>
                        </a:srgbClr>
                      </a:solidFill>
                      <a:prstDash val="solid"/>
                      <a:round/>
                      <a:headEnd len="sm" w="sm" type="none"/>
                      <a:tailEnd len="sm" w="sm" type="none"/>
                    </a:lnB>
                  </a:tcPr>
                </a:tc>
                <a:tc hMerge="1"/>
              </a:tr>
            </a:tbl>
          </a:graphicData>
        </a:graphic>
      </p:graphicFrame>
      <p:pic>
        <p:nvPicPr>
          <p:cNvPr id="132" name="Google Shape;132;p27"/>
          <p:cNvPicPr preferRelativeResize="0"/>
          <p:nvPr/>
        </p:nvPicPr>
        <p:blipFill rotWithShape="1">
          <a:blip r:embed="rId5">
            <a:alphaModFix/>
          </a:blip>
          <a:srcRect b="7122" l="0" r="0" t="6855"/>
          <a:stretch/>
        </p:blipFill>
        <p:spPr>
          <a:xfrm>
            <a:off x="616400" y="2276430"/>
            <a:ext cx="3105550" cy="3687144"/>
          </a:xfrm>
          <a:prstGeom prst="rect">
            <a:avLst/>
          </a:prstGeom>
          <a:noFill/>
          <a:ln>
            <a:noFill/>
          </a:ln>
        </p:spPr>
      </p:pic>
      <p:pic>
        <p:nvPicPr>
          <p:cNvPr id="133" name="Google Shape;133;p27"/>
          <p:cNvPicPr preferRelativeResize="0"/>
          <p:nvPr/>
        </p:nvPicPr>
        <p:blipFill>
          <a:blip r:embed="rId6">
            <a:alphaModFix/>
          </a:blip>
          <a:stretch>
            <a:fillRect/>
          </a:stretch>
        </p:blipFill>
        <p:spPr>
          <a:xfrm>
            <a:off x="4197800" y="2391218"/>
            <a:ext cx="3105549" cy="3496151"/>
          </a:xfrm>
          <a:prstGeom prst="rect">
            <a:avLst/>
          </a:prstGeom>
          <a:noFill/>
          <a:ln>
            <a:noFill/>
          </a:ln>
        </p:spPr>
      </p:pic>
      <p:sp>
        <p:nvSpPr>
          <p:cNvPr id="134" name="Google Shape;134;p27"/>
          <p:cNvSpPr txBox="1"/>
          <p:nvPr/>
        </p:nvSpPr>
        <p:spPr>
          <a:xfrm>
            <a:off x="5262025" y="592675"/>
            <a:ext cx="2111700" cy="89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Halant"/>
                <a:ea typeface="Halant"/>
                <a:cs typeface="Halant"/>
                <a:sym typeface="Halant"/>
              </a:rPr>
              <a:t>Directions: </a:t>
            </a:r>
            <a:r>
              <a:rPr lang="en" sz="1200">
                <a:solidFill>
                  <a:schemeClr val="dk1"/>
                </a:solidFill>
                <a:latin typeface="Halant"/>
                <a:ea typeface="Halant"/>
                <a:cs typeface="Halant"/>
                <a:sym typeface="Halant"/>
              </a:rPr>
              <a:t>Circle the differences identified in the images and the text.</a:t>
            </a:r>
            <a:endParaRPr sz="1200">
              <a:solidFill>
                <a:schemeClr val="dk1"/>
              </a:solidFill>
              <a:latin typeface="Halant"/>
              <a:ea typeface="Halant"/>
              <a:cs typeface="Halant"/>
              <a:sym typeface="Halan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38" name="Shape 138"/>
        <p:cNvGrpSpPr/>
        <p:nvPr/>
      </p:nvGrpSpPr>
      <p:grpSpPr>
        <a:xfrm>
          <a:off x="0" y="0"/>
          <a:ext cx="0" cy="0"/>
          <a:chOff x="0" y="0"/>
          <a:chExt cx="0" cy="0"/>
        </a:xfrm>
      </p:grpSpPr>
      <p:sp>
        <p:nvSpPr>
          <p:cNvPr id="139" name="Google Shape;139;p28"/>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Comparison:</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Boston Massacre</a:t>
            </a:r>
            <a:endParaRPr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40" name="Google Shape;140;p28"/>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141" name="Google Shape;141;p28"/>
          <p:cNvSpPr txBox="1"/>
          <p:nvPr/>
        </p:nvSpPr>
        <p:spPr>
          <a:xfrm>
            <a:off x="5542353" y="947194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42" name="Google Shape;142;p28"/>
          <p:cNvPicPr preferRelativeResize="0"/>
          <p:nvPr/>
        </p:nvPicPr>
        <p:blipFill>
          <a:blip r:embed="rId4">
            <a:alphaModFix/>
          </a:blip>
          <a:stretch>
            <a:fillRect/>
          </a:stretch>
        </p:blipFill>
        <p:spPr>
          <a:xfrm>
            <a:off x="390131" y="9348146"/>
            <a:ext cx="431174" cy="431174"/>
          </a:xfrm>
          <a:prstGeom prst="rect">
            <a:avLst/>
          </a:prstGeom>
          <a:noFill/>
          <a:ln>
            <a:noFill/>
          </a:ln>
        </p:spPr>
      </p:pic>
      <p:sp>
        <p:nvSpPr>
          <p:cNvPr id="143" name="Google Shape;143;p28"/>
          <p:cNvSpPr txBox="1"/>
          <p:nvPr/>
        </p:nvSpPr>
        <p:spPr>
          <a:xfrm>
            <a:off x="2974875" y="9471949"/>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44" name="Google Shape;144;p28"/>
          <p:cNvSpPr txBox="1"/>
          <p:nvPr/>
        </p:nvSpPr>
        <p:spPr>
          <a:xfrm>
            <a:off x="670050" y="1111200"/>
            <a:ext cx="6432300" cy="406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rgbClr val="000000"/>
                </a:solidFill>
                <a:latin typeface="Inter"/>
                <a:ea typeface="Inter"/>
                <a:cs typeface="Inter"/>
                <a:sym typeface="Inter"/>
              </a:rPr>
              <a:t>Name: _____________________________________  Date: ________ Class: ___________________</a:t>
            </a:r>
            <a:endParaRPr b="1" sz="1200">
              <a:solidFill>
                <a:srgbClr val="000000"/>
              </a:solidFill>
              <a:latin typeface="Inter"/>
              <a:ea typeface="Inter"/>
              <a:cs typeface="Inter"/>
              <a:sym typeface="Inter"/>
            </a:endParaRPr>
          </a:p>
        </p:txBody>
      </p:sp>
      <p:pic>
        <p:nvPicPr>
          <p:cNvPr id="145" name="Google Shape;145;p28" title="Bufford.png"/>
          <p:cNvPicPr preferRelativeResize="0"/>
          <p:nvPr/>
        </p:nvPicPr>
        <p:blipFill rotWithShape="1">
          <a:blip r:embed="rId5">
            <a:alphaModFix/>
          </a:blip>
          <a:srcRect b="0" l="8960" r="8456" t="5186"/>
          <a:stretch/>
        </p:blipFill>
        <p:spPr>
          <a:xfrm>
            <a:off x="1385122" y="6634800"/>
            <a:ext cx="1589750" cy="1366077"/>
          </a:xfrm>
          <a:prstGeom prst="rect">
            <a:avLst/>
          </a:prstGeom>
          <a:noFill/>
          <a:ln>
            <a:noFill/>
          </a:ln>
        </p:spPr>
      </p:pic>
      <p:pic>
        <p:nvPicPr>
          <p:cNvPr id="146" name="Google Shape;146;p28" title="Revere.png"/>
          <p:cNvPicPr preferRelativeResize="0"/>
          <p:nvPr/>
        </p:nvPicPr>
        <p:blipFill rotWithShape="1">
          <a:blip r:embed="rId6">
            <a:alphaModFix/>
          </a:blip>
          <a:srcRect b="0" l="13295" r="12591" t="0"/>
          <a:stretch/>
        </p:blipFill>
        <p:spPr>
          <a:xfrm>
            <a:off x="1450575" y="1517700"/>
            <a:ext cx="1340150" cy="1639150"/>
          </a:xfrm>
          <a:prstGeom prst="rect">
            <a:avLst/>
          </a:prstGeom>
          <a:noFill/>
          <a:ln>
            <a:noFill/>
          </a:ln>
        </p:spPr>
      </p:pic>
      <p:pic>
        <p:nvPicPr>
          <p:cNvPr id="147" name="Google Shape;147;p28" title="Box_262_30-n-031-0713.jpg"/>
          <p:cNvPicPr preferRelativeResize="0"/>
          <p:nvPr/>
        </p:nvPicPr>
        <p:blipFill rotWithShape="1">
          <a:blip r:embed="rId7">
            <a:alphaModFix/>
          </a:blip>
          <a:srcRect b="25747" l="28668" r="19073" t="25098"/>
          <a:stretch/>
        </p:blipFill>
        <p:spPr>
          <a:xfrm>
            <a:off x="5414275" y="1605528"/>
            <a:ext cx="1340151" cy="1541304"/>
          </a:xfrm>
          <a:prstGeom prst="rect">
            <a:avLst/>
          </a:prstGeom>
          <a:noFill/>
          <a:ln>
            <a:noFill/>
          </a:ln>
        </p:spPr>
      </p:pic>
      <p:pic>
        <p:nvPicPr>
          <p:cNvPr id="148" name="Google Shape;148;p28" title="Alonzo.jpeg"/>
          <p:cNvPicPr preferRelativeResize="0"/>
          <p:nvPr/>
        </p:nvPicPr>
        <p:blipFill rotWithShape="1">
          <a:blip r:embed="rId8">
            <a:alphaModFix/>
          </a:blip>
          <a:srcRect b="0" l="12607" r="12614" t="15333"/>
          <a:stretch/>
        </p:blipFill>
        <p:spPr>
          <a:xfrm>
            <a:off x="5168675" y="6634801"/>
            <a:ext cx="1589751" cy="1361869"/>
          </a:xfrm>
          <a:prstGeom prst="rect">
            <a:avLst/>
          </a:prstGeom>
          <a:noFill/>
          <a:ln>
            <a:noFill/>
          </a:ln>
        </p:spPr>
      </p:pic>
      <p:graphicFrame>
        <p:nvGraphicFramePr>
          <p:cNvPr id="149" name="Google Shape;149;p28"/>
          <p:cNvGraphicFramePr/>
          <p:nvPr/>
        </p:nvGraphicFramePr>
        <p:xfrm>
          <a:off x="477675" y="3267300"/>
          <a:ext cx="3000000" cy="3000000"/>
        </p:xfrm>
        <a:graphic>
          <a:graphicData uri="http://schemas.openxmlformats.org/drawingml/2006/table">
            <a:tbl>
              <a:tblPr>
                <a:noFill/>
                <a:tableStyleId>{B19A1F30-065F-427E-A959-F317D95ADAA5}</a:tableStyleId>
              </a:tblPr>
              <a:tblGrid>
                <a:gridCol w="3417150"/>
                <a:gridCol w="3417150"/>
              </a:tblGrid>
              <a:tr h="1628525">
                <a:tc>
                  <a:txBody>
                    <a:bodyPr/>
                    <a:lstStyle/>
                    <a:p>
                      <a:pPr indent="-292100" lvl="0" marL="457200" rtl="0" algn="l">
                        <a:spcBef>
                          <a:spcPts val="0"/>
                        </a:spcBef>
                        <a:spcAft>
                          <a:spcPts val="0"/>
                        </a:spcAft>
                        <a:buSzPts val="1000"/>
                        <a:buFont typeface="Inter"/>
                        <a:buAutoNum type="arabicPeriod"/>
                      </a:pPr>
                      <a:r>
                        <a:rPr lang="en" sz="1000">
                          <a:latin typeface="Inter"/>
                          <a:ea typeface="Inter"/>
                          <a:cs typeface="Inter"/>
                          <a:sym typeface="Inter"/>
                        </a:rPr>
                        <a:t>What do you notice in this image?</a:t>
                      </a:r>
                      <a:endParaRPr sz="1000">
                        <a:latin typeface="Inter"/>
                        <a:ea typeface="Inter"/>
                        <a:cs typeface="Inter"/>
                        <a:sym typeface="Inter"/>
                      </a:endParaRPr>
                    </a:p>
                    <a:p>
                      <a:pPr indent="0" lvl="0" marL="457200" rtl="0" algn="l">
                        <a:spcBef>
                          <a:spcPts val="0"/>
                        </a:spcBef>
                        <a:spcAft>
                          <a:spcPts val="0"/>
                        </a:spcAft>
                        <a:buNone/>
                      </a:pPr>
                      <a:r>
                        <a:t/>
                      </a:r>
                      <a:endParaRPr sz="1000">
                        <a:latin typeface="Inter"/>
                        <a:ea typeface="Inter"/>
                        <a:cs typeface="Inter"/>
                        <a:sym typeface="Inter"/>
                      </a:endParaRPr>
                    </a:p>
                    <a:p>
                      <a:pPr indent="0" lvl="0" marL="457200" rtl="0" algn="l">
                        <a:spcBef>
                          <a:spcPts val="0"/>
                        </a:spcBef>
                        <a:spcAft>
                          <a:spcPts val="0"/>
                        </a:spcAft>
                        <a:buNone/>
                      </a:pPr>
                      <a:r>
                        <a:t/>
                      </a:r>
                      <a:endParaRPr sz="1000">
                        <a:latin typeface="Inter"/>
                        <a:ea typeface="Inter"/>
                        <a:cs typeface="Inter"/>
                        <a:sym typeface="Inter"/>
                      </a:endParaRPr>
                    </a:p>
                    <a:p>
                      <a:pPr indent="0" lvl="0" marL="457200" rtl="0" algn="l">
                        <a:spcBef>
                          <a:spcPts val="0"/>
                        </a:spcBef>
                        <a:spcAft>
                          <a:spcPts val="0"/>
                        </a:spcAft>
                        <a:buNone/>
                      </a:pPr>
                      <a:r>
                        <a:t/>
                      </a:r>
                      <a:endParaRPr sz="1000">
                        <a:latin typeface="Inter"/>
                        <a:ea typeface="Inter"/>
                        <a:cs typeface="Inter"/>
                        <a:sym typeface="Inter"/>
                      </a:endParaRPr>
                    </a:p>
                    <a:p>
                      <a:pPr indent="-292100" lvl="0" marL="457200" rtl="0" algn="l">
                        <a:spcBef>
                          <a:spcPts val="0"/>
                        </a:spcBef>
                        <a:spcAft>
                          <a:spcPts val="0"/>
                        </a:spcAft>
                        <a:buSzPts val="1000"/>
                        <a:buFont typeface="Inter"/>
                        <a:buAutoNum type="arabicPeriod"/>
                      </a:pPr>
                      <a:r>
                        <a:rPr lang="en" sz="1000">
                          <a:latin typeface="Inter"/>
                          <a:ea typeface="Inter"/>
                          <a:cs typeface="Inter"/>
                          <a:sym typeface="Inter"/>
                        </a:rPr>
                        <a:t>What </a:t>
                      </a:r>
                      <a:r>
                        <a:rPr lang="en" sz="1000">
                          <a:latin typeface="Inter"/>
                          <a:ea typeface="Inter"/>
                          <a:cs typeface="Inter"/>
                          <a:sym typeface="Inter"/>
                        </a:rPr>
                        <a:t>perspective</a:t>
                      </a:r>
                      <a:r>
                        <a:rPr lang="en" sz="1000">
                          <a:latin typeface="Inter"/>
                          <a:ea typeface="Inter"/>
                          <a:cs typeface="Inter"/>
                          <a:sym typeface="Inter"/>
                        </a:rPr>
                        <a:t> of the event is portrayed here?</a:t>
                      </a:r>
                      <a:endParaRPr sz="1000">
                        <a:latin typeface="Inter"/>
                        <a:ea typeface="Inter"/>
                        <a:cs typeface="Inter"/>
                        <a:sym typeface="Inter"/>
                      </a:endParaRPr>
                    </a:p>
                  </a:txBody>
                  <a:tcPr marT="91425" marB="91425" marR="91425" marL="91425"/>
                </a:tc>
                <a:tc>
                  <a:txBody>
                    <a:bodyPr/>
                    <a:lstStyle/>
                    <a:p>
                      <a:pPr indent="-292100" lvl="0" marL="457200" rtl="0" algn="l">
                        <a:spcBef>
                          <a:spcPts val="0"/>
                        </a:spcBef>
                        <a:spcAft>
                          <a:spcPts val="0"/>
                        </a:spcAft>
                        <a:buClr>
                          <a:schemeClr val="dk1"/>
                        </a:buClr>
                        <a:buSzPts val="1000"/>
                        <a:buFont typeface="Inter"/>
                        <a:buAutoNum type="arabicPeriod"/>
                      </a:pPr>
                      <a:r>
                        <a:rPr lang="en" sz="1000">
                          <a:solidFill>
                            <a:schemeClr val="dk1"/>
                          </a:solidFill>
                          <a:latin typeface="Inter"/>
                          <a:ea typeface="Inter"/>
                          <a:cs typeface="Inter"/>
                          <a:sym typeface="Inter"/>
                        </a:rPr>
                        <a:t>What do you notice in this image?</a:t>
                      </a:r>
                      <a:endParaRPr sz="1000">
                        <a:solidFill>
                          <a:schemeClr val="dk1"/>
                        </a:solidFill>
                        <a:latin typeface="Inter"/>
                        <a:ea typeface="Inter"/>
                        <a:cs typeface="Inter"/>
                        <a:sym typeface="Inter"/>
                      </a:endParaRPr>
                    </a:p>
                    <a:p>
                      <a:pPr indent="0" lvl="0" marL="457200" rtl="0" algn="l">
                        <a:spcBef>
                          <a:spcPts val="0"/>
                        </a:spcBef>
                        <a:spcAft>
                          <a:spcPts val="0"/>
                        </a:spcAft>
                        <a:buClr>
                          <a:schemeClr val="dk1"/>
                        </a:buClr>
                        <a:buSzPts val="1100"/>
                        <a:buFont typeface="Arial"/>
                        <a:buNone/>
                      </a:pPr>
                      <a:r>
                        <a:t/>
                      </a:r>
                      <a:endParaRPr sz="1000">
                        <a:solidFill>
                          <a:schemeClr val="dk1"/>
                        </a:solidFill>
                        <a:latin typeface="Inter"/>
                        <a:ea typeface="Inter"/>
                        <a:cs typeface="Inter"/>
                        <a:sym typeface="Inter"/>
                      </a:endParaRPr>
                    </a:p>
                    <a:p>
                      <a:pPr indent="0" lvl="0" marL="457200" rtl="0" algn="l">
                        <a:spcBef>
                          <a:spcPts val="0"/>
                        </a:spcBef>
                        <a:spcAft>
                          <a:spcPts val="0"/>
                        </a:spcAft>
                        <a:buClr>
                          <a:schemeClr val="dk1"/>
                        </a:buClr>
                        <a:buSzPts val="1100"/>
                        <a:buFont typeface="Arial"/>
                        <a:buNone/>
                      </a:pPr>
                      <a:r>
                        <a:t/>
                      </a:r>
                      <a:endParaRPr sz="1000">
                        <a:solidFill>
                          <a:schemeClr val="dk1"/>
                        </a:solidFill>
                        <a:latin typeface="Inter"/>
                        <a:ea typeface="Inter"/>
                        <a:cs typeface="Inter"/>
                        <a:sym typeface="Inter"/>
                      </a:endParaRPr>
                    </a:p>
                    <a:p>
                      <a:pPr indent="0" lvl="0" marL="457200" rtl="0" algn="l">
                        <a:spcBef>
                          <a:spcPts val="0"/>
                        </a:spcBef>
                        <a:spcAft>
                          <a:spcPts val="0"/>
                        </a:spcAft>
                        <a:buClr>
                          <a:schemeClr val="dk1"/>
                        </a:buClr>
                        <a:buSzPts val="1100"/>
                        <a:buFont typeface="Arial"/>
                        <a:buNone/>
                      </a:pPr>
                      <a:r>
                        <a:t/>
                      </a:r>
                      <a:endParaRPr sz="1000">
                        <a:solidFill>
                          <a:schemeClr val="dk1"/>
                        </a:solidFill>
                        <a:latin typeface="Inter"/>
                        <a:ea typeface="Inter"/>
                        <a:cs typeface="Inter"/>
                        <a:sym typeface="Inter"/>
                      </a:endParaRPr>
                    </a:p>
                    <a:p>
                      <a:pPr indent="-292100" lvl="0" marL="457200" rtl="0" algn="l">
                        <a:spcBef>
                          <a:spcPts val="0"/>
                        </a:spcBef>
                        <a:spcAft>
                          <a:spcPts val="0"/>
                        </a:spcAft>
                        <a:buClr>
                          <a:schemeClr val="dk1"/>
                        </a:buClr>
                        <a:buSzPts val="1000"/>
                        <a:buFont typeface="Inter"/>
                        <a:buAutoNum type="arabicPeriod"/>
                      </a:pPr>
                      <a:r>
                        <a:rPr lang="en" sz="1000">
                          <a:solidFill>
                            <a:schemeClr val="dk1"/>
                          </a:solidFill>
                          <a:latin typeface="Inter"/>
                          <a:ea typeface="Inter"/>
                          <a:cs typeface="Inter"/>
                          <a:sym typeface="Inter"/>
                        </a:rPr>
                        <a:t>What perspective of the event is portrayed here?</a:t>
                      </a:r>
                      <a:endParaRPr sz="1000">
                        <a:latin typeface="Inter"/>
                        <a:ea typeface="Inter"/>
                        <a:cs typeface="Inter"/>
                        <a:sym typeface="Inter"/>
                      </a:endParaRPr>
                    </a:p>
                  </a:txBody>
                  <a:tcPr marT="91425" marB="91425" marR="91425" marL="91425"/>
                </a:tc>
              </a:tr>
              <a:tr h="1628525">
                <a:tc>
                  <a:txBody>
                    <a:bodyPr/>
                    <a:lstStyle/>
                    <a:p>
                      <a:pPr indent="-292100" lvl="0" marL="457200" rtl="0" algn="l">
                        <a:spcBef>
                          <a:spcPts val="0"/>
                        </a:spcBef>
                        <a:spcAft>
                          <a:spcPts val="0"/>
                        </a:spcAft>
                        <a:buClr>
                          <a:schemeClr val="dk1"/>
                        </a:buClr>
                        <a:buSzPts val="1000"/>
                        <a:buFont typeface="Inter"/>
                        <a:buAutoNum type="arabicPeriod"/>
                      </a:pPr>
                      <a:r>
                        <a:rPr lang="en" sz="1000">
                          <a:solidFill>
                            <a:schemeClr val="dk1"/>
                          </a:solidFill>
                          <a:latin typeface="Inter"/>
                          <a:ea typeface="Inter"/>
                          <a:cs typeface="Inter"/>
                          <a:sym typeface="Inter"/>
                        </a:rPr>
                        <a:t>What do you notice in this image?</a:t>
                      </a:r>
                      <a:endParaRPr sz="1000">
                        <a:solidFill>
                          <a:schemeClr val="dk1"/>
                        </a:solidFill>
                        <a:latin typeface="Inter"/>
                        <a:ea typeface="Inter"/>
                        <a:cs typeface="Inter"/>
                        <a:sym typeface="Inter"/>
                      </a:endParaRPr>
                    </a:p>
                    <a:p>
                      <a:pPr indent="0" lvl="0" marL="457200" rtl="0" algn="l">
                        <a:spcBef>
                          <a:spcPts val="0"/>
                        </a:spcBef>
                        <a:spcAft>
                          <a:spcPts val="0"/>
                        </a:spcAft>
                        <a:buClr>
                          <a:schemeClr val="dk1"/>
                        </a:buClr>
                        <a:buSzPts val="1100"/>
                        <a:buFont typeface="Arial"/>
                        <a:buNone/>
                      </a:pPr>
                      <a:r>
                        <a:t/>
                      </a:r>
                      <a:endParaRPr sz="1000">
                        <a:solidFill>
                          <a:schemeClr val="dk1"/>
                        </a:solidFill>
                        <a:latin typeface="Inter"/>
                        <a:ea typeface="Inter"/>
                        <a:cs typeface="Inter"/>
                        <a:sym typeface="Inter"/>
                      </a:endParaRPr>
                    </a:p>
                    <a:p>
                      <a:pPr indent="0" lvl="0" marL="457200" rtl="0" algn="l">
                        <a:spcBef>
                          <a:spcPts val="0"/>
                        </a:spcBef>
                        <a:spcAft>
                          <a:spcPts val="0"/>
                        </a:spcAft>
                        <a:buClr>
                          <a:schemeClr val="dk1"/>
                        </a:buClr>
                        <a:buSzPts val="1100"/>
                        <a:buFont typeface="Arial"/>
                        <a:buNone/>
                      </a:pPr>
                      <a:r>
                        <a:t/>
                      </a:r>
                      <a:endParaRPr sz="1000">
                        <a:solidFill>
                          <a:schemeClr val="dk1"/>
                        </a:solidFill>
                        <a:latin typeface="Inter"/>
                        <a:ea typeface="Inter"/>
                        <a:cs typeface="Inter"/>
                        <a:sym typeface="Inter"/>
                      </a:endParaRPr>
                    </a:p>
                    <a:p>
                      <a:pPr indent="0" lvl="0" marL="457200" rtl="0" algn="l">
                        <a:spcBef>
                          <a:spcPts val="0"/>
                        </a:spcBef>
                        <a:spcAft>
                          <a:spcPts val="0"/>
                        </a:spcAft>
                        <a:buClr>
                          <a:schemeClr val="dk1"/>
                        </a:buClr>
                        <a:buSzPts val="1100"/>
                        <a:buFont typeface="Arial"/>
                        <a:buNone/>
                      </a:pPr>
                      <a:r>
                        <a:t/>
                      </a:r>
                      <a:endParaRPr sz="1000">
                        <a:solidFill>
                          <a:schemeClr val="dk1"/>
                        </a:solidFill>
                        <a:latin typeface="Inter"/>
                        <a:ea typeface="Inter"/>
                        <a:cs typeface="Inter"/>
                        <a:sym typeface="Inter"/>
                      </a:endParaRPr>
                    </a:p>
                    <a:p>
                      <a:pPr indent="-292100" lvl="0" marL="457200" rtl="0" algn="l">
                        <a:spcBef>
                          <a:spcPts val="0"/>
                        </a:spcBef>
                        <a:spcAft>
                          <a:spcPts val="0"/>
                        </a:spcAft>
                        <a:buClr>
                          <a:schemeClr val="dk1"/>
                        </a:buClr>
                        <a:buSzPts val="1000"/>
                        <a:buFont typeface="Inter"/>
                        <a:buAutoNum type="arabicPeriod"/>
                      </a:pPr>
                      <a:r>
                        <a:rPr lang="en" sz="1000">
                          <a:solidFill>
                            <a:schemeClr val="dk1"/>
                          </a:solidFill>
                          <a:latin typeface="Inter"/>
                          <a:ea typeface="Inter"/>
                          <a:cs typeface="Inter"/>
                          <a:sym typeface="Inter"/>
                        </a:rPr>
                        <a:t>What perspective of the event is portrayed here?</a:t>
                      </a:r>
                      <a:endParaRPr sz="1000">
                        <a:latin typeface="Inter"/>
                        <a:ea typeface="Inter"/>
                        <a:cs typeface="Inter"/>
                        <a:sym typeface="Inter"/>
                      </a:endParaRPr>
                    </a:p>
                  </a:txBody>
                  <a:tcPr marT="91425" marB="91425" marR="91425" marL="91425"/>
                </a:tc>
                <a:tc>
                  <a:txBody>
                    <a:bodyPr/>
                    <a:lstStyle/>
                    <a:p>
                      <a:pPr indent="-292100" lvl="0" marL="457200" rtl="0" algn="l">
                        <a:spcBef>
                          <a:spcPts val="0"/>
                        </a:spcBef>
                        <a:spcAft>
                          <a:spcPts val="0"/>
                        </a:spcAft>
                        <a:buClr>
                          <a:schemeClr val="dk1"/>
                        </a:buClr>
                        <a:buSzPts val="1000"/>
                        <a:buFont typeface="Inter"/>
                        <a:buAutoNum type="arabicPeriod"/>
                      </a:pPr>
                      <a:r>
                        <a:rPr lang="en" sz="1000">
                          <a:solidFill>
                            <a:schemeClr val="dk1"/>
                          </a:solidFill>
                          <a:latin typeface="Inter"/>
                          <a:ea typeface="Inter"/>
                          <a:cs typeface="Inter"/>
                          <a:sym typeface="Inter"/>
                        </a:rPr>
                        <a:t>What do you notice in this image?</a:t>
                      </a:r>
                      <a:endParaRPr sz="1000">
                        <a:solidFill>
                          <a:schemeClr val="dk1"/>
                        </a:solidFill>
                        <a:latin typeface="Inter"/>
                        <a:ea typeface="Inter"/>
                        <a:cs typeface="Inter"/>
                        <a:sym typeface="Inter"/>
                      </a:endParaRPr>
                    </a:p>
                    <a:p>
                      <a:pPr indent="0" lvl="0" marL="457200" rtl="0" algn="l">
                        <a:spcBef>
                          <a:spcPts val="0"/>
                        </a:spcBef>
                        <a:spcAft>
                          <a:spcPts val="0"/>
                        </a:spcAft>
                        <a:buClr>
                          <a:schemeClr val="dk1"/>
                        </a:buClr>
                        <a:buSzPts val="1100"/>
                        <a:buFont typeface="Arial"/>
                        <a:buNone/>
                      </a:pPr>
                      <a:r>
                        <a:t/>
                      </a:r>
                      <a:endParaRPr sz="1000">
                        <a:solidFill>
                          <a:schemeClr val="dk1"/>
                        </a:solidFill>
                        <a:latin typeface="Inter"/>
                        <a:ea typeface="Inter"/>
                        <a:cs typeface="Inter"/>
                        <a:sym typeface="Inter"/>
                      </a:endParaRPr>
                    </a:p>
                    <a:p>
                      <a:pPr indent="0" lvl="0" marL="457200" rtl="0" algn="l">
                        <a:spcBef>
                          <a:spcPts val="0"/>
                        </a:spcBef>
                        <a:spcAft>
                          <a:spcPts val="0"/>
                        </a:spcAft>
                        <a:buClr>
                          <a:schemeClr val="dk1"/>
                        </a:buClr>
                        <a:buSzPts val="1100"/>
                        <a:buFont typeface="Arial"/>
                        <a:buNone/>
                      </a:pPr>
                      <a:r>
                        <a:t/>
                      </a:r>
                      <a:endParaRPr sz="1000">
                        <a:solidFill>
                          <a:schemeClr val="dk1"/>
                        </a:solidFill>
                        <a:latin typeface="Inter"/>
                        <a:ea typeface="Inter"/>
                        <a:cs typeface="Inter"/>
                        <a:sym typeface="Inter"/>
                      </a:endParaRPr>
                    </a:p>
                    <a:p>
                      <a:pPr indent="0" lvl="0" marL="457200" rtl="0" algn="l">
                        <a:spcBef>
                          <a:spcPts val="0"/>
                        </a:spcBef>
                        <a:spcAft>
                          <a:spcPts val="0"/>
                        </a:spcAft>
                        <a:buClr>
                          <a:schemeClr val="dk1"/>
                        </a:buClr>
                        <a:buSzPts val="1100"/>
                        <a:buFont typeface="Arial"/>
                        <a:buNone/>
                      </a:pPr>
                      <a:r>
                        <a:t/>
                      </a:r>
                      <a:endParaRPr sz="1000">
                        <a:solidFill>
                          <a:schemeClr val="dk1"/>
                        </a:solidFill>
                        <a:latin typeface="Inter"/>
                        <a:ea typeface="Inter"/>
                        <a:cs typeface="Inter"/>
                        <a:sym typeface="Inter"/>
                      </a:endParaRPr>
                    </a:p>
                    <a:p>
                      <a:pPr indent="-292100" lvl="0" marL="457200" rtl="0" algn="l">
                        <a:spcBef>
                          <a:spcPts val="0"/>
                        </a:spcBef>
                        <a:spcAft>
                          <a:spcPts val="0"/>
                        </a:spcAft>
                        <a:buClr>
                          <a:schemeClr val="dk1"/>
                        </a:buClr>
                        <a:buSzPts val="1000"/>
                        <a:buFont typeface="Inter"/>
                        <a:buAutoNum type="arabicPeriod"/>
                      </a:pPr>
                      <a:r>
                        <a:rPr lang="en" sz="1000">
                          <a:solidFill>
                            <a:schemeClr val="dk1"/>
                          </a:solidFill>
                          <a:latin typeface="Inter"/>
                          <a:ea typeface="Inter"/>
                          <a:cs typeface="Inter"/>
                          <a:sym typeface="Inter"/>
                        </a:rPr>
                        <a:t>What perspective of the event is portrayed here?</a:t>
                      </a:r>
                      <a:endParaRPr sz="1000">
                        <a:latin typeface="Inter"/>
                        <a:ea typeface="Inter"/>
                        <a:cs typeface="Inter"/>
                        <a:sym typeface="Inter"/>
                      </a:endParaRPr>
                    </a:p>
                  </a:txBody>
                  <a:tcPr marT="91425" marB="91425" marR="91425" marL="91425"/>
                </a:tc>
              </a:tr>
            </a:tbl>
          </a:graphicData>
        </a:graphic>
      </p:graphicFrame>
      <p:sp>
        <p:nvSpPr>
          <p:cNvPr id="150" name="Google Shape;150;p28"/>
          <p:cNvSpPr txBox="1"/>
          <p:nvPr/>
        </p:nvSpPr>
        <p:spPr>
          <a:xfrm>
            <a:off x="469050" y="1593900"/>
            <a:ext cx="816300" cy="610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a:ea typeface="Inter"/>
                <a:cs typeface="Inter"/>
                <a:sym typeface="Inter"/>
              </a:rPr>
              <a:t>Depiction 1: Revere, 1770.</a:t>
            </a:r>
            <a:endParaRPr sz="1000">
              <a:solidFill>
                <a:schemeClr val="dk1"/>
              </a:solidFill>
              <a:latin typeface="Inter"/>
              <a:ea typeface="Inter"/>
              <a:cs typeface="Inter"/>
              <a:sym typeface="Inter"/>
            </a:endParaRPr>
          </a:p>
        </p:txBody>
      </p:sp>
      <p:sp>
        <p:nvSpPr>
          <p:cNvPr id="151" name="Google Shape;151;p28"/>
          <p:cNvSpPr txBox="1"/>
          <p:nvPr/>
        </p:nvSpPr>
        <p:spPr>
          <a:xfrm>
            <a:off x="498838" y="6658125"/>
            <a:ext cx="816300" cy="610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a:ea typeface="Inter"/>
                <a:cs typeface="Inter"/>
                <a:sym typeface="Inter"/>
              </a:rPr>
              <a:t>Depiction 2: Bufford, 1856.</a:t>
            </a:r>
            <a:endParaRPr sz="1000">
              <a:solidFill>
                <a:schemeClr val="dk1"/>
              </a:solidFill>
              <a:latin typeface="Inter"/>
              <a:ea typeface="Inter"/>
              <a:cs typeface="Inter"/>
              <a:sym typeface="Inter"/>
            </a:endParaRPr>
          </a:p>
        </p:txBody>
      </p:sp>
      <p:sp>
        <p:nvSpPr>
          <p:cNvPr id="152" name="Google Shape;152;p28"/>
          <p:cNvSpPr txBox="1"/>
          <p:nvPr/>
        </p:nvSpPr>
        <p:spPr>
          <a:xfrm>
            <a:off x="4270763" y="6634813"/>
            <a:ext cx="897900" cy="610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a:ea typeface="Inter"/>
                <a:cs typeface="Inter"/>
                <a:sym typeface="Inter"/>
              </a:rPr>
              <a:t>Depiction 3: </a:t>
            </a:r>
            <a:r>
              <a:rPr lang="en" sz="1000">
                <a:solidFill>
                  <a:schemeClr val="dk1"/>
                </a:solidFill>
                <a:latin typeface="Inter"/>
                <a:ea typeface="Inter"/>
                <a:cs typeface="Inter"/>
                <a:sym typeface="Inter"/>
              </a:rPr>
              <a:t>Chappel</a:t>
            </a:r>
            <a:r>
              <a:rPr lang="en" sz="1000">
                <a:solidFill>
                  <a:schemeClr val="dk1"/>
                </a:solidFill>
                <a:latin typeface="Inter"/>
                <a:ea typeface="Inter"/>
                <a:cs typeface="Inter"/>
                <a:sym typeface="Inter"/>
              </a:rPr>
              <a:t>, 1868.</a:t>
            </a:r>
            <a:endParaRPr sz="1000">
              <a:solidFill>
                <a:schemeClr val="dk1"/>
              </a:solidFill>
              <a:latin typeface="Inter"/>
              <a:ea typeface="Inter"/>
              <a:cs typeface="Inter"/>
              <a:sym typeface="Inter"/>
            </a:endParaRPr>
          </a:p>
        </p:txBody>
      </p:sp>
      <p:sp>
        <p:nvSpPr>
          <p:cNvPr id="153" name="Google Shape;153;p28"/>
          <p:cNvSpPr txBox="1"/>
          <p:nvPr/>
        </p:nvSpPr>
        <p:spPr>
          <a:xfrm>
            <a:off x="4421125" y="1593900"/>
            <a:ext cx="897900" cy="610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a:ea typeface="Inter"/>
                <a:cs typeface="Inter"/>
                <a:sym typeface="Inter"/>
              </a:rPr>
              <a:t>Depiction 4: </a:t>
            </a:r>
            <a:r>
              <a:rPr i="1" lang="en" sz="1000">
                <a:solidFill>
                  <a:schemeClr val="dk1"/>
                </a:solidFill>
                <a:latin typeface="Inter"/>
                <a:ea typeface="Inter"/>
                <a:cs typeface="Inter"/>
                <a:sym typeface="Inter"/>
              </a:rPr>
              <a:t>Harper’s</a:t>
            </a:r>
            <a:r>
              <a:rPr lang="en" sz="1000">
                <a:solidFill>
                  <a:schemeClr val="dk1"/>
                </a:solidFill>
                <a:latin typeface="Inter"/>
                <a:ea typeface="Inter"/>
                <a:cs typeface="Inter"/>
                <a:sym typeface="Inter"/>
              </a:rPr>
              <a:t>, 1883</a:t>
            </a:r>
            <a:endParaRPr sz="1000">
              <a:solidFill>
                <a:schemeClr val="dk1"/>
              </a:solidFill>
              <a:latin typeface="Inter"/>
              <a:ea typeface="Inter"/>
              <a:cs typeface="Inter"/>
              <a:sym typeface="Inter"/>
            </a:endParaRPr>
          </a:p>
        </p:txBody>
      </p:sp>
      <p:sp>
        <p:nvSpPr>
          <p:cNvPr id="154" name="Google Shape;154;p28"/>
          <p:cNvSpPr txBox="1"/>
          <p:nvPr/>
        </p:nvSpPr>
        <p:spPr>
          <a:xfrm>
            <a:off x="498850" y="8109850"/>
            <a:ext cx="6804600" cy="1113600"/>
          </a:xfrm>
          <a:prstGeom prst="rect">
            <a:avLst/>
          </a:prstGeom>
          <a:noFill/>
          <a:ln cap="flat" cmpd="sng" w="9525">
            <a:solidFill>
              <a:srgbClr val="999999"/>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a:ea typeface="Inter"/>
                <a:cs typeface="Inter"/>
                <a:sym typeface="Inter"/>
              </a:rPr>
              <a:t>Reflection: How can visual depictions of historical events shape our </a:t>
            </a:r>
            <a:r>
              <a:rPr lang="en" sz="1000">
                <a:solidFill>
                  <a:schemeClr val="dk1"/>
                </a:solidFill>
                <a:latin typeface="Inter"/>
                <a:ea typeface="Inter"/>
                <a:cs typeface="Inter"/>
                <a:sym typeface="Inter"/>
              </a:rPr>
              <a:t>understanding</a:t>
            </a:r>
            <a:r>
              <a:rPr lang="en" sz="1000">
                <a:solidFill>
                  <a:schemeClr val="dk1"/>
                </a:solidFill>
                <a:latin typeface="Inter"/>
                <a:ea typeface="Inter"/>
                <a:cs typeface="Inter"/>
                <a:sym typeface="Inter"/>
              </a:rPr>
              <a:t> of the past?</a:t>
            </a:r>
            <a:endParaRPr sz="1000">
              <a:solidFill>
                <a:schemeClr val="dk1"/>
              </a:solidFill>
              <a:latin typeface="Inter"/>
              <a:ea typeface="Inter"/>
              <a:cs typeface="Inter"/>
              <a:sym typeface="Inter"/>
            </a:endParaRPr>
          </a:p>
        </p:txBody>
      </p:sp>
      <p:pic>
        <p:nvPicPr>
          <p:cNvPr id="155" name="Google Shape;155;p28" title="Comparison@2x transparent.png"/>
          <p:cNvPicPr preferRelativeResize="0"/>
          <p:nvPr/>
        </p:nvPicPr>
        <p:blipFill rotWithShape="1">
          <a:blip r:embed="rId9">
            <a:alphaModFix/>
          </a:blip>
          <a:srcRect b="0" l="0" r="0" t="0"/>
          <a:stretch/>
        </p:blipFill>
        <p:spPr>
          <a:xfrm>
            <a:off x="3518013" y="2420473"/>
            <a:ext cx="736375" cy="7363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59" name="Shape 159"/>
        <p:cNvGrpSpPr/>
        <p:nvPr/>
      </p:nvGrpSpPr>
      <p:grpSpPr>
        <a:xfrm>
          <a:off x="0" y="0"/>
          <a:ext cx="0" cy="0"/>
          <a:chOff x="0" y="0"/>
          <a:chExt cx="0" cy="0"/>
        </a:xfrm>
      </p:grpSpPr>
      <p:pic>
        <p:nvPicPr>
          <p:cNvPr id="160" name="Google Shape;160;p29"/>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61" name="Google Shape;161;p29"/>
          <p:cNvSpPr txBox="1"/>
          <p:nvPr/>
        </p:nvSpPr>
        <p:spPr>
          <a:xfrm>
            <a:off x="731000" y="2035950"/>
            <a:ext cx="6310500" cy="1149000"/>
          </a:xfrm>
          <a:prstGeom prst="rect">
            <a:avLst/>
          </a:prstGeom>
          <a:noFill/>
          <a:ln cap="flat" cmpd="sng" w="9525">
            <a:solidFill>
              <a:srgbClr val="B7B7B7"/>
            </a:solidFill>
            <a:prstDash val="solid"/>
            <a:round/>
            <a:headEnd len="sm" w="sm" type="none"/>
            <a:tailEnd len="sm" w="sm" type="none"/>
          </a:ln>
        </p:spPr>
        <p:txBody>
          <a:bodyPr anchorCtr="0" anchor="ctr" bIns="116050" lIns="116050" spcFirstLastPara="1" rIns="116050" wrap="square" tIns="116050">
            <a:noAutofit/>
          </a:bodyPr>
          <a:lstStyle/>
          <a:p>
            <a:pPr indent="0" lvl="0" marL="0" rtl="0" algn="ctr">
              <a:spcBef>
                <a:spcPts val="0"/>
              </a:spcBef>
              <a:spcAft>
                <a:spcPts val="0"/>
              </a:spcAft>
              <a:buClr>
                <a:schemeClr val="dk1"/>
              </a:buClr>
              <a:buSzPts val="1100"/>
              <a:buFont typeface="Arial"/>
              <a:buNone/>
            </a:pPr>
            <a:r>
              <a:rPr b="1" lang="en" sz="1800">
                <a:solidFill>
                  <a:schemeClr val="dk1"/>
                </a:solidFill>
                <a:latin typeface="Halant"/>
                <a:ea typeface="Halant"/>
                <a:cs typeface="Halant"/>
                <a:sym typeface="Halant"/>
              </a:rPr>
              <a:t>Supporting Question</a:t>
            </a:r>
            <a:endParaRPr b="1" sz="18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Inter"/>
                <a:ea typeface="Inter"/>
                <a:cs typeface="Inter"/>
                <a:sym typeface="Inter"/>
              </a:rPr>
              <a:t>How do competing perspectives of Revolutionary Era illustrate its complexity?</a:t>
            </a:r>
            <a:endParaRPr sz="1700">
              <a:solidFill>
                <a:schemeClr val="dk1"/>
              </a:solidFill>
              <a:latin typeface="Inter"/>
              <a:ea typeface="Inter"/>
              <a:cs typeface="Inter"/>
              <a:sym typeface="Inter"/>
            </a:endParaRPr>
          </a:p>
        </p:txBody>
      </p:sp>
      <p:sp>
        <p:nvSpPr>
          <p:cNvPr id="162" name="Google Shape;162;p29"/>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Unit 4: The American Revolution (1754-1783)</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2500">
                <a:latin typeface="Plus Jakarta Sans Medium"/>
                <a:ea typeface="Plus Jakarta Sans Medium"/>
                <a:cs typeface="Plus Jakarta Sans Medium"/>
                <a:sym typeface="Plus Jakarta Sans Medium"/>
              </a:rPr>
              <a:t>Exit Ticket - Lesson 3</a:t>
            </a:r>
            <a:endParaRPr sz="1500">
              <a:solidFill>
                <a:srgbClr val="000000"/>
              </a:solidFill>
              <a:latin typeface="Plus Jakarta Sans Medium"/>
              <a:ea typeface="Plus Jakarta Sans Medium"/>
              <a:cs typeface="Plus Jakarta Sans Medium"/>
              <a:sym typeface="Plus Jakarta Sans Medium"/>
            </a:endParaRPr>
          </a:p>
        </p:txBody>
      </p:sp>
      <p:pic>
        <p:nvPicPr>
          <p:cNvPr id="163" name="Google Shape;163;p29"/>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164" name="Google Shape;164;p2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65" name="Google Shape;165;p2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66" name="Google Shape;166;p29"/>
          <p:cNvSpPr txBox="1"/>
          <p:nvPr/>
        </p:nvSpPr>
        <p:spPr>
          <a:xfrm>
            <a:off x="219350" y="1701950"/>
            <a:ext cx="73338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200">
                <a:solidFill>
                  <a:srgbClr val="000000"/>
                </a:solidFill>
                <a:latin typeface="Inter"/>
                <a:ea typeface="Inter"/>
                <a:cs typeface="Inter"/>
                <a:sym typeface="Inter"/>
              </a:rPr>
              <a:t>Name: ______________________________________________   Date: ________	   Class: ____________________</a:t>
            </a:r>
            <a:endParaRPr/>
          </a:p>
        </p:txBody>
      </p:sp>
      <p:sp>
        <p:nvSpPr>
          <p:cNvPr id="167" name="Google Shape;167;p29"/>
          <p:cNvSpPr txBox="1"/>
          <p:nvPr/>
        </p:nvSpPr>
        <p:spPr>
          <a:xfrm>
            <a:off x="455300" y="3262175"/>
            <a:ext cx="6861900" cy="585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300">
                <a:solidFill>
                  <a:srgbClr val="000000"/>
                </a:solidFill>
                <a:latin typeface="Halant"/>
                <a:ea typeface="Halant"/>
                <a:cs typeface="Halant"/>
                <a:sym typeface="Halant"/>
              </a:rPr>
              <a:t>Directions: </a:t>
            </a:r>
            <a:r>
              <a:rPr lang="en" sz="1300">
                <a:latin typeface="Halant"/>
                <a:ea typeface="Halant"/>
                <a:cs typeface="Halant"/>
                <a:sym typeface="Halant"/>
              </a:rPr>
              <a:t>Write a catchy newspaper headline and a one-sentence summary explaining one perspective of the Boston Massacre.</a:t>
            </a:r>
            <a:endParaRPr sz="1300">
              <a:solidFill>
                <a:srgbClr val="000000"/>
              </a:solidFill>
              <a:latin typeface="Halant"/>
              <a:ea typeface="Halant"/>
              <a:cs typeface="Halant"/>
              <a:sym typeface="Halant"/>
            </a:endParaRPr>
          </a:p>
        </p:txBody>
      </p:sp>
      <p:pic>
        <p:nvPicPr>
          <p:cNvPr id="168" name="Google Shape;168;p29" title="US His DC Project - 2025-04-02T221450.693.jpg"/>
          <p:cNvPicPr preferRelativeResize="0"/>
          <p:nvPr/>
        </p:nvPicPr>
        <p:blipFill rotWithShape="1">
          <a:blip r:embed="rId5">
            <a:alphaModFix/>
          </a:blip>
          <a:srcRect b="22155" l="707" r="60438" t="7707"/>
          <a:stretch/>
        </p:blipFill>
        <p:spPr>
          <a:xfrm>
            <a:off x="1356225" y="3837775"/>
            <a:ext cx="4586126" cy="465632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1AF4B"/>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0097A7"/>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